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12192000"/>
  <p:embeddedFontLst>
    <p:embeddedFont>
      <p:font typeface="Play" panose="020B0604020202020204" charset="0"/>
      <p:regular r:id="rId15"/>
      <p:bold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zm3aJpofWB2Biru4ry+bVJZz9+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
        <p:cNvGrpSpPr/>
        <p:nvPr/>
      </p:nvGrpSpPr>
      <p:grpSpPr>
        <a:xfrm>
          <a:off x="0" y="0"/>
          <a:ext cx="0" cy="0"/>
          <a:chOff x="0" y="0"/>
          <a:chExt cx="0" cy="0"/>
        </a:xfrm>
      </p:grpSpPr>
      <p:sp>
        <p:nvSpPr>
          <p:cNvPr id="12" name="Google Shape;1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 name="Google Shape;13;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 name="Google Shape;14;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0" name="Google Shape;360;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1" name="Google Shape;361;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4" name="Google Shape;414;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5" name="Google Shape;415;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5" name="Google Shape;45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
        <p:cNvGrpSpPr/>
        <p:nvPr/>
      </p:nvGrpSpPr>
      <p:grpSpPr>
        <a:xfrm>
          <a:off x="0" y="0"/>
          <a:ext cx="0" cy="0"/>
          <a:chOff x="0" y="0"/>
          <a:chExt cx="0" cy="0"/>
        </a:xfrm>
      </p:grpSpPr>
      <p:sp>
        <p:nvSpPr>
          <p:cNvPr id="34" name="Google Shape;3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 name="Google Shape;3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 name="Google Shape;3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6" name="Google Shape;7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0" name="Google Shape;110;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1" name="Google Shape;111;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9" name="Google Shape;13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7" name="Google Shape;23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8" name="Google Shape;23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png"/><Relationship Id="rId7"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jpg"/><Relationship Id="rId4" Type="http://schemas.openxmlformats.org/officeDocument/2006/relationships/image" Target="../media/image4.jp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png"/><Relationship Id="rId7" Type="http://schemas.openxmlformats.org/officeDocument/2006/relationships/image" Target="../media/image20.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jpg"/><Relationship Id="rId10" Type="http://schemas.openxmlformats.org/officeDocument/2006/relationships/image" Target="../media/image12.png"/><Relationship Id="rId4" Type="http://schemas.openxmlformats.org/officeDocument/2006/relationships/image" Target="../media/image17.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12.png"/><Relationship Id="rId10" Type="http://schemas.openxmlformats.org/officeDocument/2006/relationships/image" Target="../media/image5.png"/><Relationship Id="rId4" Type="http://schemas.openxmlformats.org/officeDocument/2006/relationships/image" Target="../media/image21.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pn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png"/><Relationship Id="rId7"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12.png"/><Relationship Id="rId4" Type="http://schemas.openxmlformats.org/officeDocument/2006/relationships/image" Target="../media/image23.jpg"/></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image" Target="../media/image12.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15"/>
        <p:cNvGrpSpPr/>
        <p:nvPr/>
      </p:nvGrpSpPr>
      <p:grpSpPr>
        <a:xfrm>
          <a:off x="0" y="0"/>
          <a:ext cx="0" cy="0"/>
          <a:chOff x="0" y="0"/>
          <a:chExt cx="0" cy="0"/>
        </a:xfrm>
      </p:grpSpPr>
      <p:pic>
        <p:nvPicPr>
          <p:cNvPr id="16" name="Google Shape;16;p1" title="3 лип. 2026 р., 12_39_19.png"/>
          <p:cNvPicPr preferRelativeResize="0"/>
          <p:nvPr/>
        </p:nvPicPr>
        <p:blipFill rotWithShape="1">
          <a:blip r:embed="rId3">
            <a:alphaModFix/>
          </a:blip>
          <a:srcRect/>
          <a:stretch/>
        </p:blipFill>
        <p:spPr>
          <a:xfrm>
            <a:off x="4160525" y="107825"/>
            <a:ext cx="8028423" cy="3749551"/>
          </a:xfrm>
          <a:prstGeom prst="rect">
            <a:avLst/>
          </a:prstGeom>
          <a:noFill/>
          <a:ln>
            <a:noFill/>
          </a:ln>
        </p:spPr>
      </p:pic>
      <p:sp>
        <p:nvSpPr>
          <p:cNvPr id="17" name="Google Shape;17;p1"/>
          <p:cNvSpPr/>
          <p:nvPr/>
        </p:nvSpPr>
        <p:spPr>
          <a:xfrm>
            <a:off x="0" y="0"/>
            <a:ext cx="4160520" cy="6199632"/>
          </a:xfrm>
          <a:prstGeom prst="rect">
            <a:avLst/>
          </a:prstGeom>
          <a:solidFill>
            <a:srgbClr val="F5F4EF"/>
          </a:solidFill>
          <a:ln w="12700" cap="flat" cmpd="sng">
            <a:solidFill>
              <a:srgbClr val="F5F4E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8" name="Google Shape;18;p1" descr="/mnt/data/vilkhuvatka_logo_transparent.png"/>
          <p:cNvPicPr preferRelativeResize="0"/>
          <p:nvPr/>
        </p:nvPicPr>
        <p:blipFill rotWithShape="1">
          <a:blip r:embed="rId4">
            <a:alphaModFix/>
          </a:blip>
          <a:srcRect/>
          <a:stretch/>
        </p:blipFill>
        <p:spPr>
          <a:xfrm>
            <a:off x="347472" y="320040"/>
            <a:ext cx="2487168" cy="740664"/>
          </a:xfrm>
          <a:prstGeom prst="rect">
            <a:avLst/>
          </a:prstGeom>
          <a:noFill/>
          <a:ln>
            <a:noFill/>
          </a:ln>
        </p:spPr>
      </p:pic>
      <p:sp>
        <p:nvSpPr>
          <p:cNvPr id="19" name="Google Shape;19;p1"/>
          <p:cNvSpPr/>
          <p:nvPr/>
        </p:nvSpPr>
        <p:spPr>
          <a:xfrm>
            <a:off x="384048" y="1554480"/>
            <a:ext cx="3429000" cy="155448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3300"/>
              <a:buFont typeface="Play"/>
              <a:buNone/>
            </a:pPr>
            <a:r>
              <a:rPr lang="en-US" sz="3300" b="1" i="0" u="none" strike="noStrike" cap="none" dirty="0" err="1">
                <a:solidFill>
                  <a:srgbClr val="0E4D2A"/>
                </a:solidFill>
                <a:latin typeface="Play"/>
                <a:ea typeface="Play"/>
                <a:cs typeface="Play"/>
                <a:sym typeface="Play"/>
              </a:rPr>
              <a:t>Vilkhuvatka</a:t>
            </a:r>
            <a:endParaRPr sz="33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3300"/>
              <a:buFont typeface="Play"/>
              <a:buNone/>
            </a:pPr>
            <a:r>
              <a:rPr lang="en-US" sz="3300" b="1" i="0" u="none" strike="noStrike" cap="none" dirty="0">
                <a:solidFill>
                  <a:srgbClr val="0E4D2A"/>
                </a:solidFill>
                <a:latin typeface="Play"/>
                <a:ea typeface="Play"/>
                <a:cs typeface="Play"/>
                <a:sym typeface="Play"/>
              </a:rPr>
              <a:t>Leadership &amp;</a:t>
            </a:r>
            <a:endParaRPr sz="33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3300"/>
              <a:buFont typeface="Play"/>
              <a:buNone/>
            </a:pPr>
            <a:r>
              <a:rPr lang="en-US" sz="3300" b="1" i="0" u="none" strike="noStrike" cap="none" dirty="0">
                <a:solidFill>
                  <a:srgbClr val="0E4D2A"/>
                </a:solidFill>
                <a:latin typeface="Play"/>
                <a:ea typeface="Play"/>
                <a:cs typeface="Play"/>
                <a:sym typeface="Play"/>
              </a:rPr>
              <a:t>Learning Lab</a:t>
            </a:r>
            <a:endParaRPr sz="3300" b="0" i="0" u="none" strike="noStrike" cap="none" dirty="0">
              <a:solidFill>
                <a:schemeClr val="dk1"/>
              </a:solidFill>
              <a:latin typeface="Arial"/>
              <a:ea typeface="Arial"/>
              <a:cs typeface="Arial"/>
              <a:sym typeface="Arial"/>
            </a:endParaRPr>
          </a:p>
        </p:txBody>
      </p:sp>
      <p:cxnSp>
        <p:nvCxnSpPr>
          <p:cNvPr id="20" name="Google Shape;20;p1"/>
          <p:cNvCxnSpPr/>
          <p:nvPr/>
        </p:nvCxnSpPr>
        <p:spPr>
          <a:xfrm>
            <a:off x="384048" y="3383280"/>
            <a:ext cx="1234440" cy="0"/>
          </a:xfrm>
          <a:prstGeom prst="straightConnector1">
            <a:avLst/>
          </a:prstGeom>
          <a:noFill/>
          <a:ln w="25400" cap="flat" cmpd="sng">
            <a:solidFill>
              <a:srgbClr val="8DB240"/>
            </a:solidFill>
            <a:prstDash val="solid"/>
            <a:round/>
            <a:headEnd type="none" w="sm" len="sm"/>
            <a:tailEnd type="none" w="sm" len="sm"/>
          </a:ln>
        </p:spPr>
      </p:cxnSp>
      <p:sp>
        <p:nvSpPr>
          <p:cNvPr id="21" name="Google Shape;21;p1"/>
          <p:cNvSpPr/>
          <p:nvPr/>
        </p:nvSpPr>
        <p:spPr>
          <a:xfrm>
            <a:off x="384048" y="3703320"/>
            <a:ext cx="3246120" cy="694944"/>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550"/>
              <a:buFont typeface="Arial"/>
              <a:buNone/>
            </a:pPr>
            <a:r>
              <a:rPr lang="en-US" sz="1550" b="0" i="0" u="none" strike="noStrike" cap="none">
                <a:solidFill>
                  <a:srgbClr val="202020"/>
                </a:solidFill>
                <a:latin typeface="Arial"/>
                <a:ea typeface="Arial"/>
                <a:cs typeface="Arial"/>
                <a:sym typeface="Arial"/>
              </a:rPr>
              <a:t>Empowering children and youth with leadership, learning, and technology in a safe environment.</a:t>
            </a:r>
            <a:endParaRPr sz="1550" b="0" i="0" u="none" strike="noStrike" cap="none">
              <a:solidFill>
                <a:schemeClr val="dk1"/>
              </a:solidFill>
              <a:latin typeface="Arial"/>
              <a:ea typeface="Arial"/>
              <a:cs typeface="Arial"/>
              <a:sym typeface="Arial"/>
            </a:endParaRPr>
          </a:p>
        </p:txBody>
      </p:sp>
      <p:sp>
        <p:nvSpPr>
          <p:cNvPr id="22" name="Google Shape;22;p1"/>
          <p:cNvSpPr/>
          <p:nvPr/>
        </p:nvSpPr>
        <p:spPr>
          <a:xfrm>
            <a:off x="384048" y="4892040"/>
            <a:ext cx="3200400" cy="896112"/>
          </a:xfrm>
          <a:prstGeom prst="roundRect">
            <a:avLst>
              <a:gd name="adj" fmla="val 10204"/>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1"/>
          <p:cNvSpPr/>
          <p:nvPr/>
        </p:nvSpPr>
        <p:spPr>
          <a:xfrm>
            <a:off x="566928" y="5065776"/>
            <a:ext cx="2834640" cy="14630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8DB240"/>
              </a:buClr>
              <a:buSzPts val="1140"/>
              <a:buFont typeface="Arial"/>
              <a:buNone/>
            </a:pPr>
            <a:r>
              <a:rPr lang="en-US" sz="1140" b="1" i="0" u="none" strike="noStrike" cap="none">
                <a:solidFill>
                  <a:srgbClr val="8DB240"/>
                </a:solidFill>
                <a:latin typeface="Arial"/>
                <a:ea typeface="Arial"/>
                <a:cs typeface="Arial"/>
                <a:sym typeface="Arial"/>
              </a:rPr>
              <a:t>Project Proposal</a:t>
            </a:r>
            <a:endParaRPr sz="1140" b="0" i="0" u="none" strike="noStrike" cap="none">
              <a:solidFill>
                <a:schemeClr val="dk1"/>
              </a:solidFill>
              <a:latin typeface="Arial"/>
              <a:ea typeface="Arial"/>
              <a:cs typeface="Arial"/>
              <a:sym typeface="Arial"/>
            </a:endParaRPr>
          </a:p>
        </p:txBody>
      </p:sp>
      <p:sp>
        <p:nvSpPr>
          <p:cNvPr id="24" name="Google Shape;24;p1"/>
          <p:cNvSpPr/>
          <p:nvPr/>
        </p:nvSpPr>
        <p:spPr>
          <a:xfrm>
            <a:off x="566928" y="5321808"/>
            <a:ext cx="283464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FFFFFF"/>
              </a:buClr>
              <a:buSzPts val="1070"/>
              <a:buFont typeface="Arial"/>
              <a:buNone/>
            </a:pPr>
            <a:r>
              <a:rPr lang="en-US" sz="1070" b="0" i="0" u="none" strike="noStrike" cap="none" dirty="0" err="1">
                <a:solidFill>
                  <a:srgbClr val="FFFFFF"/>
                </a:solidFill>
                <a:latin typeface="Arial"/>
                <a:ea typeface="Arial"/>
                <a:cs typeface="Arial"/>
                <a:sym typeface="Arial"/>
              </a:rPr>
              <a:t>Vilkhuvatka</a:t>
            </a:r>
            <a:r>
              <a:rPr lang="en-US" sz="1070" b="0" i="0" u="none" strike="noStrike" cap="none" dirty="0">
                <a:solidFill>
                  <a:srgbClr val="FFFFFF"/>
                </a:solidFill>
                <a:latin typeface="Arial"/>
                <a:ea typeface="Arial"/>
                <a:cs typeface="Arial"/>
                <a:sym typeface="Arial"/>
              </a:rPr>
              <a:t> Rural Military Administration</a:t>
            </a:r>
            <a:endParaRPr sz="107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070"/>
              <a:buFont typeface="Arial"/>
              <a:buNone/>
            </a:pPr>
            <a:r>
              <a:rPr lang="en-US" sz="1070" b="0" i="0" u="none" strike="noStrike" cap="none" dirty="0">
                <a:solidFill>
                  <a:srgbClr val="FFFFFF"/>
                </a:solidFill>
                <a:latin typeface="Arial"/>
                <a:ea typeface="Arial"/>
                <a:cs typeface="Arial"/>
                <a:sym typeface="Arial"/>
              </a:rPr>
              <a:t>Kharkiv Region, Ukraine</a:t>
            </a:r>
            <a:endParaRPr sz="1070" b="0" i="0" u="none" strike="noStrike" cap="none" dirty="0">
              <a:solidFill>
                <a:schemeClr val="dk1"/>
              </a:solidFill>
              <a:latin typeface="Arial"/>
              <a:ea typeface="Arial"/>
              <a:cs typeface="Arial"/>
              <a:sym typeface="Arial"/>
            </a:endParaRPr>
          </a:p>
        </p:txBody>
      </p:sp>
      <p:cxnSp>
        <p:nvCxnSpPr>
          <p:cNvPr id="25" name="Google Shape;25;p1"/>
          <p:cNvCxnSpPr/>
          <p:nvPr/>
        </p:nvCxnSpPr>
        <p:spPr>
          <a:xfrm>
            <a:off x="4160520" y="3090672"/>
            <a:ext cx="8028432" cy="0"/>
          </a:xfrm>
          <a:prstGeom prst="straightConnector1">
            <a:avLst/>
          </a:prstGeom>
          <a:noFill/>
          <a:ln w="19050" cap="flat" cmpd="sng">
            <a:solidFill>
              <a:srgbClr val="FFFFFF"/>
            </a:solidFill>
            <a:prstDash val="solid"/>
            <a:round/>
            <a:headEnd type="none" w="sm" len="sm"/>
            <a:tailEnd type="none" w="sm" len="sm"/>
          </a:ln>
        </p:spPr>
      </p:cxnSp>
      <p:sp>
        <p:nvSpPr>
          <p:cNvPr id="26" name="Google Shape;26;p1"/>
          <p:cNvSpPr/>
          <p:nvPr/>
        </p:nvSpPr>
        <p:spPr>
          <a:xfrm>
            <a:off x="0" y="6199632"/>
            <a:ext cx="12191695" cy="658368"/>
          </a:xfrm>
          <a:prstGeom prst="rect">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 name="Google Shape;27;p1"/>
          <p:cNvSpPr/>
          <p:nvPr/>
        </p:nvSpPr>
        <p:spPr>
          <a:xfrm>
            <a:off x="164592" y="6428232"/>
            <a:ext cx="2103120" cy="11887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80"/>
              <a:buFont typeface="Arial"/>
              <a:buNone/>
            </a:pPr>
            <a:r>
              <a:rPr lang="en-US" sz="880" b="1" i="0" u="none" strike="noStrike" cap="none">
                <a:solidFill>
                  <a:srgbClr val="FFFFFF"/>
                </a:solidFill>
                <a:latin typeface="Arial"/>
                <a:ea typeface="Arial"/>
                <a:cs typeface="Arial"/>
                <a:sym typeface="Arial"/>
              </a:rPr>
              <a:t>Leadership Development</a:t>
            </a:r>
            <a:endParaRPr sz="880" b="0" i="0" u="none" strike="noStrike" cap="none">
              <a:solidFill>
                <a:schemeClr val="dk1"/>
              </a:solidFill>
              <a:latin typeface="Arial"/>
              <a:ea typeface="Arial"/>
              <a:cs typeface="Arial"/>
              <a:sym typeface="Arial"/>
            </a:endParaRPr>
          </a:p>
        </p:txBody>
      </p:sp>
      <p:sp>
        <p:nvSpPr>
          <p:cNvPr id="28" name="Google Shape;28;p1"/>
          <p:cNvSpPr/>
          <p:nvPr/>
        </p:nvSpPr>
        <p:spPr>
          <a:xfrm>
            <a:off x="2602382" y="6428232"/>
            <a:ext cx="2103120" cy="11887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80"/>
              <a:buFont typeface="Arial"/>
              <a:buNone/>
            </a:pPr>
            <a:r>
              <a:rPr lang="en-US" sz="880" b="1" i="0" u="none" strike="noStrike" cap="none">
                <a:solidFill>
                  <a:srgbClr val="FFFFFF"/>
                </a:solidFill>
                <a:latin typeface="Arial"/>
                <a:ea typeface="Arial"/>
                <a:cs typeface="Arial"/>
                <a:sym typeface="Arial"/>
              </a:rPr>
              <a:t>Quality Education</a:t>
            </a:r>
            <a:endParaRPr sz="880" b="0" i="0" u="none" strike="noStrike" cap="none">
              <a:solidFill>
                <a:schemeClr val="dk1"/>
              </a:solidFill>
              <a:latin typeface="Arial"/>
              <a:ea typeface="Arial"/>
              <a:cs typeface="Arial"/>
              <a:sym typeface="Arial"/>
            </a:endParaRPr>
          </a:p>
        </p:txBody>
      </p:sp>
      <p:sp>
        <p:nvSpPr>
          <p:cNvPr id="29" name="Google Shape;29;p1"/>
          <p:cNvSpPr/>
          <p:nvPr/>
        </p:nvSpPr>
        <p:spPr>
          <a:xfrm>
            <a:off x="5040173" y="6428232"/>
            <a:ext cx="2103120" cy="11887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80"/>
              <a:buFont typeface="Arial"/>
              <a:buNone/>
            </a:pPr>
            <a:r>
              <a:rPr lang="en-US" sz="880" b="1" i="0" u="none" strike="noStrike" cap="none">
                <a:solidFill>
                  <a:srgbClr val="FFFFFF"/>
                </a:solidFill>
                <a:latin typeface="Arial"/>
                <a:ea typeface="Arial"/>
                <a:cs typeface="Arial"/>
                <a:sym typeface="Arial"/>
              </a:rPr>
              <a:t>Digital Skills</a:t>
            </a:r>
            <a:endParaRPr sz="880" b="0" i="0" u="none" strike="noStrike" cap="none">
              <a:solidFill>
                <a:schemeClr val="dk1"/>
              </a:solidFill>
              <a:latin typeface="Arial"/>
              <a:ea typeface="Arial"/>
              <a:cs typeface="Arial"/>
              <a:sym typeface="Arial"/>
            </a:endParaRPr>
          </a:p>
        </p:txBody>
      </p:sp>
      <p:sp>
        <p:nvSpPr>
          <p:cNvPr id="30" name="Google Shape;30;p1"/>
          <p:cNvSpPr/>
          <p:nvPr/>
        </p:nvSpPr>
        <p:spPr>
          <a:xfrm>
            <a:off x="7477963" y="6428232"/>
            <a:ext cx="2103120" cy="11887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80"/>
              <a:buFont typeface="Arial"/>
              <a:buNone/>
            </a:pPr>
            <a:r>
              <a:rPr lang="en-US" sz="880" b="1" i="0" u="none" strike="noStrike" cap="none">
                <a:solidFill>
                  <a:srgbClr val="FFFFFF"/>
                </a:solidFill>
                <a:latin typeface="Arial"/>
                <a:ea typeface="Arial"/>
                <a:cs typeface="Arial"/>
                <a:sym typeface="Arial"/>
              </a:rPr>
              <a:t>Inclusion &amp; Support</a:t>
            </a:r>
            <a:endParaRPr sz="880" b="0" i="0" u="none" strike="noStrike" cap="none">
              <a:solidFill>
                <a:schemeClr val="dk1"/>
              </a:solidFill>
              <a:latin typeface="Arial"/>
              <a:ea typeface="Arial"/>
              <a:cs typeface="Arial"/>
              <a:sym typeface="Arial"/>
            </a:endParaRPr>
          </a:p>
        </p:txBody>
      </p:sp>
      <p:sp>
        <p:nvSpPr>
          <p:cNvPr id="31" name="Google Shape;31;p1"/>
          <p:cNvSpPr/>
          <p:nvPr/>
        </p:nvSpPr>
        <p:spPr>
          <a:xfrm>
            <a:off x="9915754" y="6428232"/>
            <a:ext cx="2103120" cy="11887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80"/>
              <a:buFont typeface="Arial"/>
              <a:buNone/>
            </a:pPr>
            <a:r>
              <a:rPr lang="en-US" sz="880" b="1" i="0" u="none" strike="noStrike" cap="none">
                <a:solidFill>
                  <a:srgbClr val="FFFFFF"/>
                </a:solidFill>
                <a:latin typeface="Arial"/>
                <a:ea typeface="Arial"/>
                <a:cs typeface="Arial"/>
                <a:sym typeface="Arial"/>
              </a:rPr>
              <a:t>Community Future</a:t>
            </a:r>
            <a:endParaRPr sz="880" b="0" i="0" u="none" strike="noStrike" cap="none">
              <a:solidFill>
                <a:schemeClr val="dk1"/>
              </a:solidFill>
              <a:latin typeface="Arial"/>
              <a:ea typeface="Arial"/>
              <a:cs typeface="Arial"/>
              <a:sym typeface="Arial"/>
            </a:endParaRPr>
          </a:p>
        </p:txBody>
      </p:sp>
      <p:pic>
        <p:nvPicPr>
          <p:cNvPr id="32" name="Google Shape;32;p1" descr="/mnt/data/after_cover_clean.png"/>
          <p:cNvPicPr preferRelativeResize="0"/>
          <p:nvPr/>
        </p:nvPicPr>
        <p:blipFill rotWithShape="1">
          <a:blip r:embed="rId5">
            <a:alphaModFix/>
          </a:blip>
          <a:srcRect/>
          <a:stretch/>
        </p:blipFill>
        <p:spPr>
          <a:xfrm>
            <a:off x="4160520" y="3090672"/>
            <a:ext cx="8028432" cy="310896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362"/>
        <p:cNvGrpSpPr/>
        <p:nvPr/>
      </p:nvGrpSpPr>
      <p:grpSpPr>
        <a:xfrm>
          <a:off x="0" y="0"/>
          <a:ext cx="0" cy="0"/>
          <a:chOff x="0" y="0"/>
          <a:chExt cx="0" cy="0"/>
        </a:xfrm>
      </p:grpSpPr>
      <p:sp>
        <p:nvSpPr>
          <p:cNvPr id="363" name="Google Shape;363;p10"/>
          <p:cNvSpPr/>
          <p:nvPr/>
        </p:nvSpPr>
        <p:spPr>
          <a:xfrm>
            <a:off x="8092378" y="3035742"/>
            <a:ext cx="3154800" cy="86880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4" name="Google Shape;364;p10"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365" name="Google Shape;365;p10"/>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Funding Priorities</a:t>
            </a:r>
            <a:endParaRPr sz="2850" b="0" i="0" u="none" strike="noStrike" cap="none">
              <a:solidFill>
                <a:schemeClr val="dk1"/>
              </a:solidFill>
              <a:latin typeface="Arial"/>
              <a:ea typeface="Arial"/>
              <a:cs typeface="Arial"/>
              <a:sym typeface="Arial"/>
            </a:endParaRPr>
          </a:p>
        </p:txBody>
      </p:sp>
      <p:sp>
        <p:nvSpPr>
          <p:cNvPr id="366" name="Google Shape;366;p10"/>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500" b="0" i="0" u="none" strike="noStrike" cap="none">
                <a:solidFill>
                  <a:srgbClr val="555555"/>
                </a:solidFill>
                <a:latin typeface="Arial"/>
                <a:ea typeface="Arial"/>
                <a:cs typeface="Arial"/>
                <a:sym typeface="Arial"/>
              </a:rPr>
              <a:t>The grant will fund the one-time capital transformation of a 117 m² protected facility into a safe, functional, and fully equipped learning environment.</a:t>
            </a:r>
            <a:endParaRPr sz="1420" b="0" i="0" u="none" strike="noStrike" cap="none">
              <a:solidFill>
                <a:schemeClr val="dk1"/>
              </a:solidFill>
              <a:latin typeface="Arial"/>
              <a:ea typeface="Arial"/>
              <a:cs typeface="Arial"/>
              <a:sym typeface="Arial"/>
            </a:endParaRPr>
          </a:p>
        </p:txBody>
      </p:sp>
      <p:sp>
        <p:nvSpPr>
          <p:cNvPr id="367" name="Google Shape;367;p10"/>
          <p:cNvSpPr/>
          <p:nvPr/>
        </p:nvSpPr>
        <p:spPr>
          <a:xfrm>
            <a:off x="411480" y="1188720"/>
            <a:ext cx="3749040" cy="4983480"/>
          </a:xfrm>
          <a:prstGeom prst="roundRect">
            <a:avLst>
              <a:gd name="adj" fmla="val 195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 name="Google Shape;368;p10"/>
          <p:cNvSpPr/>
          <p:nvPr/>
        </p:nvSpPr>
        <p:spPr>
          <a:xfrm>
            <a:off x="868680" y="1554480"/>
            <a:ext cx="640080" cy="64008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69" name="Google Shape;369;p10" descr="/mnt/data/icon_pngs/area.png"/>
          <p:cNvPicPr preferRelativeResize="0"/>
          <p:nvPr/>
        </p:nvPicPr>
        <p:blipFill rotWithShape="1">
          <a:blip r:embed="rId4">
            <a:alphaModFix/>
          </a:blip>
          <a:srcRect/>
          <a:stretch/>
        </p:blipFill>
        <p:spPr>
          <a:xfrm>
            <a:off x="996696" y="1682496"/>
            <a:ext cx="384048" cy="384048"/>
          </a:xfrm>
          <a:prstGeom prst="rect">
            <a:avLst/>
          </a:prstGeom>
          <a:noFill/>
          <a:ln>
            <a:noFill/>
          </a:ln>
        </p:spPr>
      </p:pic>
      <p:sp>
        <p:nvSpPr>
          <p:cNvPr id="370" name="Google Shape;370;p10"/>
          <p:cNvSpPr/>
          <p:nvPr/>
        </p:nvSpPr>
        <p:spPr>
          <a:xfrm>
            <a:off x="1627632" y="1554480"/>
            <a:ext cx="2194560" cy="164592"/>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1200"/>
              <a:buFont typeface="Arial"/>
              <a:buNone/>
            </a:pPr>
            <a:r>
              <a:rPr lang="en-US" sz="1200" b="1" i="0" u="none" strike="noStrike" cap="none">
                <a:solidFill>
                  <a:srgbClr val="0E4D2A"/>
                </a:solidFill>
                <a:latin typeface="Arial"/>
                <a:ea typeface="Arial"/>
                <a:cs typeface="Arial"/>
                <a:sym typeface="Arial"/>
              </a:rPr>
              <a:t>Investment Request</a:t>
            </a:r>
            <a:endParaRPr sz="1200" b="0" i="0" u="none" strike="noStrike" cap="none">
              <a:solidFill>
                <a:schemeClr val="dk1"/>
              </a:solidFill>
              <a:latin typeface="Arial"/>
              <a:ea typeface="Arial"/>
              <a:cs typeface="Arial"/>
              <a:sym typeface="Arial"/>
            </a:endParaRPr>
          </a:p>
        </p:txBody>
      </p:sp>
      <p:sp>
        <p:nvSpPr>
          <p:cNvPr id="371" name="Google Shape;371;p10"/>
          <p:cNvSpPr/>
          <p:nvPr/>
        </p:nvSpPr>
        <p:spPr>
          <a:xfrm>
            <a:off x="713225" y="2011674"/>
            <a:ext cx="3154800" cy="320100"/>
          </a:xfrm>
          <a:prstGeom prst="roundRect">
            <a:avLst>
              <a:gd name="adj" fmla="val 16667"/>
            </a:avLst>
          </a:prstGeom>
          <a:solidFill>
            <a:srgbClr val="0E4D2A"/>
          </a:solidFill>
          <a:ln w="9525" cap="flat" cmpd="sng">
            <a:solidFill>
              <a:srgbClr val="0E4D2A"/>
            </a:solidFill>
            <a:prstDash val="solid"/>
            <a:round/>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2700"/>
              <a:buFont typeface="Play"/>
              <a:buNone/>
            </a:pPr>
            <a:r>
              <a:rPr lang="en-US" sz="2400" b="1" i="0" u="none" strike="noStrike" cap="none">
                <a:solidFill>
                  <a:srgbClr val="FFFFFF"/>
                </a:solidFill>
                <a:latin typeface="Play"/>
                <a:ea typeface="Play"/>
                <a:cs typeface="Play"/>
                <a:sym typeface="Play"/>
              </a:rPr>
              <a:t>US$140,400</a:t>
            </a:r>
            <a:endParaRPr sz="2400" b="0" i="0" u="none" strike="noStrike" cap="none">
              <a:solidFill>
                <a:schemeClr val="dk1"/>
              </a:solidFill>
              <a:latin typeface="Arial"/>
              <a:ea typeface="Arial"/>
              <a:cs typeface="Arial"/>
              <a:sym typeface="Arial"/>
            </a:endParaRPr>
          </a:p>
        </p:txBody>
      </p:sp>
      <p:sp>
        <p:nvSpPr>
          <p:cNvPr id="372" name="Google Shape;372;p10"/>
          <p:cNvSpPr/>
          <p:nvPr/>
        </p:nvSpPr>
        <p:spPr>
          <a:xfrm>
            <a:off x="685800" y="2468880"/>
            <a:ext cx="3182112" cy="18288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1080"/>
              <a:buFont typeface="Arial"/>
              <a:buNone/>
            </a:pPr>
            <a:r>
              <a:rPr lang="en-US" sz="1080" b="1" i="0" u="none" strike="noStrike" cap="none">
                <a:solidFill>
                  <a:srgbClr val="0E4D2A"/>
                </a:solidFill>
                <a:latin typeface="Arial"/>
                <a:ea typeface="Arial"/>
                <a:cs typeface="Arial"/>
                <a:sym typeface="Arial"/>
              </a:rPr>
              <a:t>≈ US$1,200 per m² • 117 m² protected facility</a:t>
            </a:r>
            <a:endParaRPr sz="1080" b="0" i="0" u="none" strike="noStrike" cap="none">
              <a:solidFill>
                <a:schemeClr val="dk1"/>
              </a:solidFill>
              <a:latin typeface="Arial"/>
              <a:ea typeface="Arial"/>
              <a:cs typeface="Arial"/>
              <a:sym typeface="Arial"/>
            </a:endParaRPr>
          </a:p>
        </p:txBody>
      </p:sp>
      <p:sp>
        <p:nvSpPr>
          <p:cNvPr id="373" name="Google Shape;373;p10"/>
          <p:cNvSpPr/>
          <p:nvPr/>
        </p:nvSpPr>
        <p:spPr>
          <a:xfrm>
            <a:off x="658368" y="2926080"/>
            <a:ext cx="3200400" cy="5303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20"/>
              <a:buFont typeface="Arial"/>
              <a:buNone/>
            </a:pPr>
            <a:r>
              <a:rPr lang="en-US" sz="1150" b="0" i="0" u="none" strike="noStrike" cap="none">
                <a:solidFill>
                  <a:srgbClr val="404040"/>
                </a:solidFill>
                <a:latin typeface="Arial"/>
                <a:ea typeface="Arial"/>
                <a:cs typeface="Arial"/>
                <a:sym typeface="Arial"/>
              </a:rPr>
              <a:t>Capital transformation package: basement restroom, backup exit, ventilation, renovation works, flooring, lighting, furniture, technology, and learning equipment.</a:t>
            </a:r>
            <a:endParaRPr sz="1120" b="0" i="0" u="none" strike="noStrike" cap="none">
              <a:solidFill>
                <a:schemeClr val="dk1"/>
              </a:solidFill>
              <a:latin typeface="Arial"/>
              <a:ea typeface="Arial"/>
              <a:cs typeface="Arial"/>
              <a:sym typeface="Arial"/>
            </a:endParaRPr>
          </a:p>
        </p:txBody>
      </p:sp>
      <p:sp>
        <p:nvSpPr>
          <p:cNvPr id="374" name="Google Shape;374;p10"/>
          <p:cNvSpPr/>
          <p:nvPr/>
        </p:nvSpPr>
        <p:spPr>
          <a:xfrm>
            <a:off x="731520" y="3749040"/>
            <a:ext cx="3108960" cy="822960"/>
          </a:xfrm>
          <a:prstGeom prst="roundRect">
            <a:avLst>
              <a:gd name="adj" fmla="val 888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5" name="Google Shape;375;p10"/>
          <p:cNvSpPr/>
          <p:nvPr/>
        </p:nvSpPr>
        <p:spPr>
          <a:xfrm>
            <a:off x="1005840" y="3886200"/>
            <a:ext cx="2560320" cy="13716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0E4D2A"/>
              </a:buClr>
              <a:buSzPts val="1200"/>
              <a:buFont typeface="Arial"/>
              <a:buNone/>
            </a:pPr>
            <a:r>
              <a:rPr lang="en-US" sz="1200" b="1" i="0" u="none" strike="noStrike" cap="none">
                <a:solidFill>
                  <a:srgbClr val="0E4D2A"/>
                </a:solidFill>
                <a:latin typeface="Arial"/>
                <a:ea typeface="Arial"/>
                <a:cs typeface="Arial"/>
                <a:sym typeface="Arial"/>
              </a:rPr>
              <a:t>Community contribution</a:t>
            </a:r>
            <a:endParaRPr sz="1200" b="0" i="0" u="none" strike="noStrike" cap="none">
              <a:solidFill>
                <a:schemeClr val="dk1"/>
              </a:solidFill>
              <a:latin typeface="Arial"/>
              <a:ea typeface="Arial"/>
              <a:cs typeface="Arial"/>
              <a:sym typeface="Arial"/>
            </a:endParaRPr>
          </a:p>
        </p:txBody>
      </p:sp>
      <p:sp>
        <p:nvSpPr>
          <p:cNvPr id="376" name="Google Shape;376;p10"/>
          <p:cNvSpPr/>
          <p:nvPr/>
        </p:nvSpPr>
        <p:spPr>
          <a:xfrm>
            <a:off x="960120" y="4160520"/>
            <a:ext cx="2651760" cy="27432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980"/>
              <a:buFont typeface="Arial"/>
              <a:buNone/>
            </a:pPr>
            <a:r>
              <a:rPr lang="en-US" sz="980" b="0" i="0" u="none" strike="noStrike" cap="none">
                <a:solidFill>
                  <a:srgbClr val="555555"/>
                </a:solidFill>
                <a:latin typeface="Arial"/>
                <a:ea typeface="Arial"/>
                <a:cs typeface="Arial"/>
                <a:sym typeface="Arial"/>
              </a:rPr>
              <a:t>The community provides existing staff, program delivery, local coordination, and daily operation of the Lab.</a:t>
            </a:r>
            <a:endParaRPr sz="980" b="0" i="0" u="none" strike="noStrike" cap="none">
              <a:solidFill>
                <a:schemeClr val="dk1"/>
              </a:solidFill>
              <a:latin typeface="Arial"/>
              <a:ea typeface="Arial"/>
              <a:cs typeface="Arial"/>
              <a:sym typeface="Arial"/>
            </a:endParaRPr>
          </a:p>
        </p:txBody>
      </p:sp>
      <p:sp>
        <p:nvSpPr>
          <p:cNvPr id="377" name="Google Shape;377;p10"/>
          <p:cNvSpPr/>
          <p:nvPr/>
        </p:nvSpPr>
        <p:spPr>
          <a:xfrm>
            <a:off x="822960" y="5074920"/>
            <a:ext cx="2926080" cy="384048"/>
          </a:xfrm>
          <a:prstGeom prst="roundRect">
            <a:avLst>
              <a:gd name="adj" fmla="val 16667"/>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8" name="Google Shape;378;p10"/>
          <p:cNvSpPr/>
          <p:nvPr/>
        </p:nvSpPr>
        <p:spPr>
          <a:xfrm>
            <a:off x="1005840" y="5202936"/>
            <a:ext cx="2560320" cy="914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050"/>
              <a:buFont typeface="Arial"/>
              <a:buNone/>
            </a:pPr>
            <a:r>
              <a:rPr lang="en-US" sz="1050" b="1" i="0" u="none" strike="noStrike" cap="none">
                <a:solidFill>
                  <a:srgbClr val="FFFFFF"/>
                </a:solidFill>
                <a:latin typeface="Arial"/>
                <a:ea typeface="Arial"/>
                <a:cs typeface="Arial"/>
                <a:sym typeface="Arial"/>
              </a:rPr>
              <a:t>Grant + local effort = long-term impact</a:t>
            </a:r>
            <a:endParaRPr sz="1050" b="0" i="0" u="none" strike="noStrike" cap="none">
              <a:solidFill>
                <a:schemeClr val="dk1"/>
              </a:solidFill>
              <a:latin typeface="Arial"/>
              <a:ea typeface="Arial"/>
              <a:cs typeface="Arial"/>
              <a:sym typeface="Arial"/>
            </a:endParaRPr>
          </a:p>
        </p:txBody>
      </p:sp>
      <p:sp>
        <p:nvSpPr>
          <p:cNvPr id="379" name="Google Shape;379;p10"/>
          <p:cNvSpPr/>
          <p:nvPr/>
        </p:nvSpPr>
        <p:spPr>
          <a:xfrm>
            <a:off x="4617720" y="1234440"/>
            <a:ext cx="384048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What funding will cover</a:t>
            </a:r>
            <a:endParaRPr sz="2200" b="0" i="0" u="none" strike="noStrike" cap="none">
              <a:solidFill>
                <a:schemeClr val="dk1"/>
              </a:solidFill>
              <a:latin typeface="Arial"/>
              <a:ea typeface="Arial"/>
              <a:cs typeface="Arial"/>
              <a:sym typeface="Arial"/>
            </a:endParaRPr>
          </a:p>
        </p:txBody>
      </p:sp>
      <p:sp>
        <p:nvSpPr>
          <p:cNvPr id="380" name="Google Shape;380;p10"/>
          <p:cNvSpPr/>
          <p:nvPr/>
        </p:nvSpPr>
        <p:spPr>
          <a:xfrm>
            <a:off x="4617720" y="1554480"/>
            <a:ext cx="6583680" cy="18288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240"/>
              <a:buFont typeface="Arial"/>
              <a:buNone/>
            </a:pPr>
            <a:r>
              <a:rPr lang="en-US" sz="1200" b="0" i="0" u="none" strike="noStrike" cap="none">
                <a:solidFill>
                  <a:srgbClr val="555555"/>
                </a:solidFill>
                <a:latin typeface="Arial"/>
                <a:ea typeface="Arial"/>
                <a:cs typeface="Arial"/>
                <a:sym typeface="Arial"/>
              </a:rPr>
              <a:t>The investment will prioritize capital works that make the basement safe and usable — then equip it for education, teamwork, and leadership activities.</a:t>
            </a:r>
            <a:endParaRPr sz="1240" b="0" i="0" u="none" strike="noStrike" cap="none">
              <a:solidFill>
                <a:schemeClr val="dk1"/>
              </a:solidFill>
              <a:latin typeface="Arial"/>
              <a:ea typeface="Arial"/>
              <a:cs typeface="Arial"/>
              <a:sym typeface="Arial"/>
            </a:endParaRPr>
          </a:p>
        </p:txBody>
      </p:sp>
      <p:sp>
        <p:nvSpPr>
          <p:cNvPr id="381" name="Google Shape;381;p10"/>
          <p:cNvSpPr/>
          <p:nvPr/>
        </p:nvSpPr>
        <p:spPr>
          <a:xfrm>
            <a:off x="4617720" y="1993392"/>
            <a:ext cx="315468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2" name="Google Shape;382;p10"/>
          <p:cNvSpPr/>
          <p:nvPr/>
        </p:nvSpPr>
        <p:spPr>
          <a:xfrm>
            <a:off x="4764024" y="2157984"/>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3" name="Google Shape;383;p10" descr="/mnt/data/icon_pngs/checklist.png"/>
          <p:cNvPicPr preferRelativeResize="0"/>
          <p:nvPr/>
        </p:nvPicPr>
        <p:blipFill rotWithShape="1">
          <a:blip r:embed="rId5">
            <a:alphaModFix/>
          </a:blip>
          <a:srcRect/>
          <a:stretch/>
        </p:blipFill>
        <p:spPr>
          <a:xfrm>
            <a:off x="4859122" y="2253082"/>
            <a:ext cx="285293" cy="285293"/>
          </a:xfrm>
          <a:prstGeom prst="rect">
            <a:avLst/>
          </a:prstGeom>
          <a:noFill/>
          <a:ln>
            <a:noFill/>
          </a:ln>
        </p:spPr>
      </p:pic>
      <p:sp>
        <p:nvSpPr>
          <p:cNvPr id="384" name="Google Shape;384;p10"/>
          <p:cNvSpPr/>
          <p:nvPr/>
        </p:nvSpPr>
        <p:spPr>
          <a:xfrm>
            <a:off x="5367528" y="2167128"/>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Capital renovation</a:t>
            </a:r>
            <a:endParaRPr sz="1320" b="0" i="0" u="none" strike="noStrike" cap="none">
              <a:solidFill>
                <a:schemeClr val="dk1"/>
              </a:solidFill>
              <a:latin typeface="Arial"/>
              <a:ea typeface="Arial"/>
              <a:cs typeface="Arial"/>
              <a:sym typeface="Arial"/>
            </a:endParaRPr>
          </a:p>
        </p:txBody>
      </p:sp>
      <p:sp>
        <p:nvSpPr>
          <p:cNvPr id="385" name="Google Shape;385;p10"/>
          <p:cNvSpPr/>
          <p:nvPr/>
        </p:nvSpPr>
        <p:spPr>
          <a:xfrm>
            <a:off x="5372103" y="2433444"/>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Walls, ceiling, electrical wiring, waterproofing, and finishing.</a:t>
            </a:r>
            <a:endParaRPr sz="940" b="0" i="0" u="none" strike="noStrike" cap="none">
              <a:solidFill>
                <a:schemeClr val="dk1"/>
              </a:solidFill>
              <a:latin typeface="Arial"/>
              <a:ea typeface="Arial"/>
              <a:cs typeface="Arial"/>
              <a:sym typeface="Arial"/>
            </a:endParaRPr>
          </a:p>
        </p:txBody>
      </p:sp>
      <p:sp>
        <p:nvSpPr>
          <p:cNvPr id="386" name="Google Shape;386;p10"/>
          <p:cNvSpPr/>
          <p:nvPr/>
        </p:nvSpPr>
        <p:spPr>
          <a:xfrm>
            <a:off x="8092440" y="1993392"/>
            <a:ext cx="315468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7" name="Google Shape;387;p10"/>
          <p:cNvSpPr/>
          <p:nvPr/>
        </p:nvSpPr>
        <p:spPr>
          <a:xfrm>
            <a:off x="8238744" y="2157984"/>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88" name="Google Shape;388;p10" descr="/mnt/data/icon_pngs/shield.png"/>
          <p:cNvPicPr preferRelativeResize="0"/>
          <p:nvPr/>
        </p:nvPicPr>
        <p:blipFill rotWithShape="1">
          <a:blip r:embed="rId6">
            <a:alphaModFix/>
          </a:blip>
          <a:srcRect/>
          <a:stretch/>
        </p:blipFill>
        <p:spPr>
          <a:xfrm>
            <a:off x="8333842" y="2253082"/>
            <a:ext cx="285293" cy="285293"/>
          </a:xfrm>
          <a:prstGeom prst="rect">
            <a:avLst/>
          </a:prstGeom>
          <a:noFill/>
          <a:ln>
            <a:noFill/>
          </a:ln>
        </p:spPr>
      </p:pic>
      <p:sp>
        <p:nvSpPr>
          <p:cNvPr id="389" name="Google Shape;389;p10"/>
          <p:cNvSpPr/>
          <p:nvPr/>
        </p:nvSpPr>
        <p:spPr>
          <a:xfrm>
            <a:off x="8842248" y="2167128"/>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Basement restroom</a:t>
            </a:r>
            <a:endParaRPr sz="1320" b="0" i="0" u="none" strike="noStrike" cap="none">
              <a:solidFill>
                <a:schemeClr val="dk1"/>
              </a:solidFill>
              <a:latin typeface="Arial"/>
              <a:ea typeface="Arial"/>
              <a:cs typeface="Arial"/>
              <a:sym typeface="Arial"/>
            </a:endParaRPr>
          </a:p>
        </p:txBody>
      </p:sp>
      <p:sp>
        <p:nvSpPr>
          <p:cNvPr id="390" name="Google Shape;390;p10"/>
          <p:cNvSpPr/>
          <p:nvPr/>
        </p:nvSpPr>
        <p:spPr>
          <a:xfrm>
            <a:off x="8842373" y="2433469"/>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Sanitary unit, plumbing, drainage, and safe basic hygiene.</a:t>
            </a:r>
            <a:endParaRPr sz="940" b="0" i="0" u="none" strike="noStrike" cap="none">
              <a:solidFill>
                <a:schemeClr val="dk1"/>
              </a:solidFill>
              <a:latin typeface="Arial"/>
              <a:ea typeface="Arial"/>
              <a:cs typeface="Arial"/>
              <a:sym typeface="Arial"/>
            </a:endParaRPr>
          </a:p>
        </p:txBody>
      </p:sp>
      <p:sp>
        <p:nvSpPr>
          <p:cNvPr id="391" name="Google Shape;391;p10"/>
          <p:cNvSpPr/>
          <p:nvPr/>
        </p:nvSpPr>
        <p:spPr>
          <a:xfrm>
            <a:off x="4617720" y="3035808"/>
            <a:ext cx="315468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2" name="Google Shape;392;p10"/>
          <p:cNvSpPr/>
          <p:nvPr/>
        </p:nvSpPr>
        <p:spPr>
          <a:xfrm>
            <a:off x="4764024" y="320040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3" name="Google Shape;393;p10" descr="/mnt/data/icon_pngs/area.png"/>
          <p:cNvPicPr preferRelativeResize="0"/>
          <p:nvPr/>
        </p:nvPicPr>
        <p:blipFill rotWithShape="1">
          <a:blip r:embed="rId4">
            <a:alphaModFix/>
          </a:blip>
          <a:srcRect/>
          <a:stretch/>
        </p:blipFill>
        <p:spPr>
          <a:xfrm>
            <a:off x="4859122" y="3295498"/>
            <a:ext cx="285293" cy="285293"/>
          </a:xfrm>
          <a:prstGeom prst="rect">
            <a:avLst/>
          </a:prstGeom>
          <a:noFill/>
          <a:ln>
            <a:noFill/>
          </a:ln>
        </p:spPr>
      </p:pic>
      <p:sp>
        <p:nvSpPr>
          <p:cNvPr id="394" name="Google Shape;394;p10"/>
          <p:cNvSpPr/>
          <p:nvPr/>
        </p:nvSpPr>
        <p:spPr>
          <a:xfrm>
            <a:off x="5367528" y="3209544"/>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Backup exit</a:t>
            </a:r>
            <a:endParaRPr sz="1320" b="0" i="0" u="none" strike="noStrike" cap="none">
              <a:solidFill>
                <a:schemeClr val="dk1"/>
              </a:solidFill>
              <a:latin typeface="Arial"/>
              <a:ea typeface="Arial"/>
              <a:cs typeface="Arial"/>
              <a:sym typeface="Arial"/>
            </a:endParaRPr>
          </a:p>
        </p:txBody>
      </p:sp>
      <p:sp>
        <p:nvSpPr>
          <p:cNvPr id="395" name="Google Shape;395;p10"/>
          <p:cNvSpPr/>
          <p:nvPr/>
        </p:nvSpPr>
        <p:spPr>
          <a:xfrm>
            <a:off x="5372103" y="3513598"/>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Secondary exit and evacuation access for protected use.</a:t>
            </a:r>
            <a:endParaRPr sz="940" b="0" i="0" u="none" strike="noStrike" cap="none">
              <a:solidFill>
                <a:schemeClr val="dk1"/>
              </a:solidFill>
              <a:latin typeface="Arial"/>
              <a:ea typeface="Arial"/>
              <a:cs typeface="Arial"/>
              <a:sym typeface="Arial"/>
            </a:endParaRPr>
          </a:p>
        </p:txBody>
      </p:sp>
      <p:sp>
        <p:nvSpPr>
          <p:cNvPr id="396" name="Google Shape;396;p10"/>
          <p:cNvSpPr/>
          <p:nvPr/>
        </p:nvSpPr>
        <p:spPr>
          <a:xfrm>
            <a:off x="8238744" y="3200400"/>
            <a:ext cx="475488" cy="475488"/>
          </a:xfrm>
          <a:prstGeom prst="ellipse">
            <a:avLst/>
          </a:prstGeom>
          <a:solidFill>
            <a:srgbClr val="E0F0E0"/>
          </a:solidFill>
          <a:ln w="12700" cap="flat" cmpd="sng">
            <a:solidFill>
              <a:srgbClr val="E0F0E0"/>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7" name="Google Shape;397;p10" descr="/mnt/data/icon_pngs/laptop.png"/>
          <p:cNvPicPr preferRelativeResize="0"/>
          <p:nvPr/>
        </p:nvPicPr>
        <p:blipFill rotWithShape="1">
          <a:blip r:embed="rId7">
            <a:alphaModFix/>
          </a:blip>
          <a:srcRect/>
          <a:stretch/>
        </p:blipFill>
        <p:spPr>
          <a:xfrm>
            <a:off x="8333842" y="3295498"/>
            <a:ext cx="285293" cy="285293"/>
          </a:xfrm>
          <a:prstGeom prst="rect">
            <a:avLst/>
          </a:prstGeom>
          <a:noFill/>
          <a:ln>
            <a:noFill/>
          </a:ln>
        </p:spPr>
      </p:pic>
      <p:sp>
        <p:nvSpPr>
          <p:cNvPr id="398" name="Google Shape;398;p10"/>
          <p:cNvSpPr/>
          <p:nvPr/>
        </p:nvSpPr>
        <p:spPr>
          <a:xfrm>
            <a:off x="8842248" y="3209544"/>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Ventilation system</a:t>
            </a:r>
            <a:endParaRPr sz="1320" b="0" i="0" u="none" strike="noStrike" cap="none">
              <a:solidFill>
                <a:schemeClr val="dk1"/>
              </a:solidFill>
              <a:latin typeface="Arial"/>
              <a:ea typeface="Arial"/>
              <a:cs typeface="Arial"/>
              <a:sym typeface="Arial"/>
            </a:endParaRPr>
          </a:p>
        </p:txBody>
      </p:sp>
      <p:sp>
        <p:nvSpPr>
          <p:cNvPr id="399" name="Google Shape;399;p10"/>
          <p:cNvSpPr/>
          <p:nvPr/>
        </p:nvSpPr>
        <p:spPr>
          <a:xfrm>
            <a:off x="8842373" y="3491310"/>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Air exchange, humidity control, and healthier long-term use.</a:t>
            </a:r>
            <a:endParaRPr sz="940" b="0" i="0" u="none" strike="noStrike" cap="none">
              <a:solidFill>
                <a:schemeClr val="dk1"/>
              </a:solidFill>
              <a:latin typeface="Arial"/>
              <a:ea typeface="Arial"/>
              <a:cs typeface="Arial"/>
              <a:sym typeface="Arial"/>
            </a:endParaRPr>
          </a:p>
        </p:txBody>
      </p:sp>
      <p:sp>
        <p:nvSpPr>
          <p:cNvPr id="400" name="Google Shape;400;p10"/>
          <p:cNvSpPr/>
          <p:nvPr/>
        </p:nvSpPr>
        <p:spPr>
          <a:xfrm>
            <a:off x="4617720" y="4078224"/>
            <a:ext cx="315468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10"/>
          <p:cNvSpPr/>
          <p:nvPr/>
        </p:nvSpPr>
        <p:spPr>
          <a:xfrm>
            <a:off x="4764024" y="4242816"/>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2" name="Google Shape;402;p10" descr="/mnt/data/icon_pngs/people.png"/>
          <p:cNvPicPr preferRelativeResize="0"/>
          <p:nvPr/>
        </p:nvPicPr>
        <p:blipFill rotWithShape="1">
          <a:blip r:embed="rId8">
            <a:alphaModFix/>
          </a:blip>
          <a:srcRect/>
          <a:stretch/>
        </p:blipFill>
        <p:spPr>
          <a:xfrm>
            <a:off x="4859122" y="4337914"/>
            <a:ext cx="285293" cy="285293"/>
          </a:xfrm>
          <a:prstGeom prst="rect">
            <a:avLst/>
          </a:prstGeom>
          <a:noFill/>
          <a:ln>
            <a:noFill/>
          </a:ln>
        </p:spPr>
      </p:pic>
      <p:sp>
        <p:nvSpPr>
          <p:cNvPr id="403" name="Google Shape;403;p10"/>
          <p:cNvSpPr/>
          <p:nvPr/>
        </p:nvSpPr>
        <p:spPr>
          <a:xfrm>
            <a:off x="5367528" y="4251960"/>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Flooring &amp; lighting</a:t>
            </a:r>
            <a:endParaRPr sz="1320" b="0" i="0" u="none" strike="noStrike" cap="none">
              <a:solidFill>
                <a:schemeClr val="dk1"/>
              </a:solidFill>
              <a:latin typeface="Arial"/>
              <a:ea typeface="Arial"/>
              <a:cs typeface="Arial"/>
              <a:sym typeface="Arial"/>
            </a:endParaRPr>
          </a:p>
        </p:txBody>
      </p:sp>
      <p:sp>
        <p:nvSpPr>
          <p:cNvPr id="404" name="Google Shape;404;p10"/>
          <p:cNvSpPr/>
          <p:nvPr/>
        </p:nvSpPr>
        <p:spPr>
          <a:xfrm>
            <a:off x="5372103" y="4549139"/>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Durable flooring and energy-efficient lighting.</a:t>
            </a:r>
            <a:endParaRPr sz="940" b="0" i="0" u="none" strike="noStrike" cap="none">
              <a:solidFill>
                <a:schemeClr val="dk1"/>
              </a:solidFill>
              <a:latin typeface="Arial"/>
              <a:ea typeface="Arial"/>
              <a:cs typeface="Arial"/>
              <a:sym typeface="Arial"/>
            </a:endParaRPr>
          </a:p>
        </p:txBody>
      </p:sp>
      <p:sp>
        <p:nvSpPr>
          <p:cNvPr id="405" name="Google Shape;405;p10"/>
          <p:cNvSpPr/>
          <p:nvPr/>
        </p:nvSpPr>
        <p:spPr>
          <a:xfrm>
            <a:off x="8092440" y="4078224"/>
            <a:ext cx="315468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6" name="Google Shape;406;p10"/>
          <p:cNvSpPr/>
          <p:nvPr/>
        </p:nvSpPr>
        <p:spPr>
          <a:xfrm>
            <a:off x="8238744" y="4242816"/>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7" name="Google Shape;407;p10" descr="/mnt/data/icon_pngs/book.png"/>
          <p:cNvPicPr preferRelativeResize="0"/>
          <p:nvPr/>
        </p:nvPicPr>
        <p:blipFill rotWithShape="1">
          <a:blip r:embed="rId9">
            <a:alphaModFix/>
          </a:blip>
          <a:srcRect/>
          <a:stretch/>
        </p:blipFill>
        <p:spPr>
          <a:xfrm>
            <a:off x="8333842" y="4337914"/>
            <a:ext cx="285293" cy="285293"/>
          </a:xfrm>
          <a:prstGeom prst="rect">
            <a:avLst/>
          </a:prstGeom>
          <a:noFill/>
          <a:ln>
            <a:noFill/>
          </a:ln>
        </p:spPr>
      </p:pic>
      <p:sp>
        <p:nvSpPr>
          <p:cNvPr id="408" name="Google Shape;408;p10"/>
          <p:cNvSpPr/>
          <p:nvPr/>
        </p:nvSpPr>
        <p:spPr>
          <a:xfrm>
            <a:off x="8842248" y="4251960"/>
            <a:ext cx="22860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400" b="1" i="0" u="none" strike="noStrike" cap="none">
                <a:solidFill>
                  <a:srgbClr val="0E4D2A"/>
                </a:solidFill>
                <a:latin typeface="Arial"/>
                <a:ea typeface="Arial"/>
                <a:cs typeface="Arial"/>
                <a:sym typeface="Arial"/>
              </a:rPr>
              <a:t>Furniture &amp; equipment</a:t>
            </a:r>
            <a:endParaRPr sz="1320" b="0" i="0" u="none" strike="noStrike" cap="none">
              <a:solidFill>
                <a:schemeClr val="dk1"/>
              </a:solidFill>
              <a:latin typeface="Arial"/>
              <a:ea typeface="Arial"/>
              <a:cs typeface="Arial"/>
              <a:sym typeface="Arial"/>
            </a:endParaRPr>
          </a:p>
        </p:txBody>
      </p:sp>
      <p:sp>
        <p:nvSpPr>
          <p:cNvPr id="409" name="Google Shape;409;p10"/>
          <p:cNvSpPr/>
          <p:nvPr/>
        </p:nvSpPr>
        <p:spPr>
          <a:xfrm>
            <a:off x="8860523" y="4511701"/>
            <a:ext cx="22587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1050" b="0" i="0" u="none" strike="noStrike" cap="none">
                <a:solidFill>
                  <a:srgbClr val="333333"/>
                </a:solidFill>
                <a:latin typeface="Arial"/>
                <a:ea typeface="Arial"/>
                <a:cs typeface="Arial"/>
                <a:sym typeface="Arial"/>
              </a:rPr>
              <a:t>Modular furniture, digital equipment, and learning materials.</a:t>
            </a:r>
            <a:endParaRPr sz="940" b="0" i="0" u="none" strike="noStrike" cap="none">
              <a:solidFill>
                <a:schemeClr val="dk1"/>
              </a:solidFill>
              <a:latin typeface="Arial"/>
              <a:ea typeface="Arial"/>
              <a:cs typeface="Arial"/>
              <a:sym typeface="Arial"/>
            </a:endParaRPr>
          </a:p>
        </p:txBody>
      </p:sp>
      <p:sp>
        <p:nvSpPr>
          <p:cNvPr id="410" name="Google Shape;410;p10"/>
          <p:cNvSpPr/>
          <p:nvPr/>
        </p:nvSpPr>
        <p:spPr>
          <a:xfrm>
            <a:off x="4617725" y="5444326"/>
            <a:ext cx="6629400" cy="530400"/>
          </a:xfrm>
          <a:prstGeom prst="roundRect">
            <a:avLst>
              <a:gd name="adj" fmla="val 15385"/>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1" name="Google Shape;411;p10"/>
          <p:cNvSpPr/>
          <p:nvPr/>
        </p:nvSpPr>
        <p:spPr>
          <a:xfrm>
            <a:off x="4846320" y="5669280"/>
            <a:ext cx="6172200"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160"/>
              <a:buFont typeface="Arial"/>
              <a:buNone/>
            </a:pPr>
            <a:r>
              <a:rPr lang="en-US" sz="1150" b="1" i="0" u="none" strike="noStrike" cap="none">
                <a:solidFill>
                  <a:srgbClr val="FFFFFF"/>
                </a:solidFill>
                <a:latin typeface="Arial"/>
                <a:ea typeface="Arial"/>
                <a:cs typeface="Arial"/>
                <a:sym typeface="Arial"/>
              </a:rPr>
              <a:t>A one-time investment creates protected infrastructure and a flexible youth development space for years to come.</a:t>
            </a:r>
            <a:endParaRPr sz="116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416"/>
        <p:cNvGrpSpPr/>
        <p:nvPr/>
      </p:nvGrpSpPr>
      <p:grpSpPr>
        <a:xfrm>
          <a:off x="0" y="0"/>
          <a:ext cx="0" cy="0"/>
          <a:chOff x="0" y="0"/>
          <a:chExt cx="0" cy="0"/>
        </a:xfrm>
      </p:grpSpPr>
      <p:pic>
        <p:nvPicPr>
          <p:cNvPr id="417" name="Google Shape;417;p11"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418" name="Google Shape;418;p11"/>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Sustainability &amp; Long-Term Operation</a:t>
            </a:r>
            <a:endParaRPr sz="2850" b="0" i="0" u="none" strike="noStrike" cap="none">
              <a:solidFill>
                <a:schemeClr val="dk1"/>
              </a:solidFill>
              <a:latin typeface="Arial"/>
              <a:ea typeface="Arial"/>
              <a:cs typeface="Arial"/>
              <a:sym typeface="Arial"/>
            </a:endParaRPr>
          </a:p>
        </p:txBody>
      </p:sp>
      <p:sp>
        <p:nvSpPr>
          <p:cNvPr id="419" name="Google Shape;419;p11"/>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The Lab will not be a one-time activity. It will become part of the existing Kharkiv Support Hub ecosystem.</a:t>
            </a:r>
            <a:endParaRPr sz="1420" b="0" i="0" u="none" strike="noStrike" cap="none">
              <a:solidFill>
                <a:schemeClr val="dk1"/>
              </a:solidFill>
              <a:latin typeface="Arial"/>
              <a:ea typeface="Arial"/>
              <a:cs typeface="Arial"/>
              <a:sym typeface="Arial"/>
            </a:endParaRPr>
          </a:p>
        </p:txBody>
      </p:sp>
      <p:sp>
        <p:nvSpPr>
          <p:cNvPr id="420" name="Google Shape;420;p11"/>
          <p:cNvSpPr/>
          <p:nvPr/>
        </p:nvSpPr>
        <p:spPr>
          <a:xfrm>
            <a:off x="502920" y="1234440"/>
            <a:ext cx="3703320" cy="4937760"/>
          </a:xfrm>
          <a:prstGeom prst="roundRect">
            <a:avLst>
              <a:gd name="adj" fmla="val 1975"/>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1" name="Google Shape;421;p11"/>
          <p:cNvSpPr/>
          <p:nvPr/>
        </p:nvSpPr>
        <p:spPr>
          <a:xfrm>
            <a:off x="2029968" y="1645920"/>
            <a:ext cx="658368" cy="65836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22" name="Google Shape;422;p11" descr="/mnt/data/icon_pngs/cycle.png"/>
          <p:cNvPicPr preferRelativeResize="0"/>
          <p:nvPr/>
        </p:nvPicPr>
        <p:blipFill rotWithShape="1">
          <a:blip r:embed="rId4">
            <a:alphaModFix/>
          </a:blip>
          <a:srcRect/>
          <a:stretch/>
        </p:blipFill>
        <p:spPr>
          <a:xfrm>
            <a:off x="2161642" y="1777594"/>
            <a:ext cx="395021" cy="395021"/>
          </a:xfrm>
          <a:prstGeom prst="rect">
            <a:avLst/>
          </a:prstGeom>
          <a:noFill/>
          <a:ln>
            <a:noFill/>
          </a:ln>
        </p:spPr>
      </p:pic>
      <p:sp>
        <p:nvSpPr>
          <p:cNvPr id="423" name="Google Shape;423;p11"/>
          <p:cNvSpPr/>
          <p:nvPr/>
        </p:nvSpPr>
        <p:spPr>
          <a:xfrm>
            <a:off x="868680" y="2468880"/>
            <a:ext cx="2926080" cy="20116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1679"/>
              <a:buFont typeface="Play"/>
              <a:buNone/>
            </a:pPr>
            <a:r>
              <a:rPr lang="en-US" sz="1680" b="1" i="0" u="none" strike="noStrike" cap="none">
                <a:solidFill>
                  <a:srgbClr val="0E4D2A"/>
                </a:solidFill>
                <a:latin typeface="Play"/>
                <a:ea typeface="Play"/>
                <a:cs typeface="Play"/>
                <a:sym typeface="Play"/>
              </a:rPr>
              <a:t>Sustainable by design</a:t>
            </a:r>
            <a:endParaRPr sz="1680" b="0" i="0" u="none" strike="noStrike" cap="none">
              <a:solidFill>
                <a:schemeClr val="dk1"/>
              </a:solidFill>
              <a:latin typeface="Arial"/>
              <a:ea typeface="Arial"/>
              <a:cs typeface="Arial"/>
              <a:sym typeface="Arial"/>
            </a:endParaRPr>
          </a:p>
        </p:txBody>
      </p:sp>
      <p:sp>
        <p:nvSpPr>
          <p:cNvPr id="424" name="Google Shape;424;p11"/>
          <p:cNvSpPr/>
          <p:nvPr/>
        </p:nvSpPr>
        <p:spPr>
          <a:xfrm>
            <a:off x="841248" y="2907792"/>
            <a:ext cx="3017520" cy="5303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40"/>
              <a:buFont typeface="Arial"/>
              <a:buNone/>
            </a:pPr>
            <a:r>
              <a:rPr lang="en-US" sz="1140" b="0" i="0" u="none" strike="noStrike" cap="none">
                <a:solidFill>
                  <a:srgbClr val="555555"/>
                </a:solidFill>
                <a:latin typeface="Arial"/>
                <a:ea typeface="Arial"/>
                <a:cs typeface="Arial"/>
                <a:sym typeface="Arial"/>
              </a:rPr>
              <a:t>The grant creates the physical infrastructure; the community provides the people, programs, coordination, and daily operation.</a:t>
            </a:r>
            <a:endParaRPr sz="1140" b="0" i="0" u="none" strike="noStrike" cap="none">
              <a:solidFill>
                <a:schemeClr val="dk1"/>
              </a:solidFill>
              <a:latin typeface="Arial"/>
              <a:ea typeface="Arial"/>
              <a:cs typeface="Arial"/>
              <a:sym typeface="Arial"/>
            </a:endParaRPr>
          </a:p>
        </p:txBody>
      </p:sp>
      <p:sp>
        <p:nvSpPr>
          <p:cNvPr id="425" name="Google Shape;425;p11"/>
          <p:cNvSpPr/>
          <p:nvPr/>
        </p:nvSpPr>
        <p:spPr>
          <a:xfrm>
            <a:off x="841248" y="3968496"/>
            <a:ext cx="3017520" cy="530352"/>
          </a:xfrm>
          <a:prstGeom prst="roundRect">
            <a:avLst>
              <a:gd name="adj" fmla="val 13793"/>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26" name="Google Shape;426;p11"/>
          <p:cNvSpPr/>
          <p:nvPr/>
        </p:nvSpPr>
        <p:spPr>
          <a:xfrm>
            <a:off x="978408" y="4160520"/>
            <a:ext cx="2743200"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1120"/>
              <a:buFont typeface="Arial"/>
              <a:buNone/>
            </a:pPr>
            <a:r>
              <a:rPr lang="en-US" sz="1120" b="1" i="0" u="none" strike="noStrike" cap="none">
                <a:solidFill>
                  <a:srgbClr val="0E4D2A"/>
                </a:solidFill>
                <a:latin typeface="Arial"/>
                <a:ea typeface="Arial"/>
                <a:cs typeface="Arial"/>
                <a:sym typeface="Arial"/>
              </a:rPr>
              <a:t>Grant-funded launch → community-owned operation</a:t>
            </a:r>
            <a:endParaRPr sz="1120" b="0" i="0" u="none" strike="noStrike" cap="none">
              <a:solidFill>
                <a:schemeClr val="dk1"/>
              </a:solidFill>
              <a:latin typeface="Arial"/>
              <a:ea typeface="Arial"/>
              <a:cs typeface="Arial"/>
              <a:sym typeface="Arial"/>
            </a:endParaRPr>
          </a:p>
        </p:txBody>
      </p:sp>
      <p:sp>
        <p:nvSpPr>
          <p:cNvPr id="427" name="Google Shape;427;p11"/>
          <p:cNvSpPr/>
          <p:nvPr/>
        </p:nvSpPr>
        <p:spPr>
          <a:xfrm>
            <a:off x="4892040" y="1234440"/>
            <a:ext cx="493776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Operating model after the grant</a:t>
            </a:r>
            <a:endParaRPr sz="2200" b="0" i="0" u="none" strike="noStrike" cap="none">
              <a:solidFill>
                <a:schemeClr val="dk1"/>
              </a:solidFill>
              <a:latin typeface="Arial"/>
              <a:ea typeface="Arial"/>
              <a:cs typeface="Arial"/>
              <a:sym typeface="Arial"/>
            </a:endParaRPr>
          </a:p>
        </p:txBody>
      </p:sp>
      <p:sp>
        <p:nvSpPr>
          <p:cNvPr id="428" name="Google Shape;428;p11"/>
          <p:cNvSpPr/>
          <p:nvPr/>
        </p:nvSpPr>
        <p:spPr>
          <a:xfrm>
            <a:off x="4892040" y="1554480"/>
            <a:ext cx="6309360" cy="18288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240"/>
              <a:buFont typeface="Arial"/>
              <a:buNone/>
            </a:pPr>
            <a:r>
              <a:rPr lang="en-US" sz="1240" b="0" i="0" u="none" strike="noStrike" cap="none">
                <a:solidFill>
                  <a:srgbClr val="555555"/>
                </a:solidFill>
                <a:latin typeface="Arial"/>
                <a:ea typeface="Arial"/>
                <a:cs typeface="Arial"/>
                <a:sym typeface="Arial"/>
              </a:rPr>
              <a:t>Four practical mechanisms keep the Lab active, accountable, and useful for displaced residents.</a:t>
            </a:r>
            <a:endParaRPr sz="1240" b="0" i="0" u="none" strike="noStrike" cap="none">
              <a:solidFill>
                <a:schemeClr val="dk1"/>
              </a:solidFill>
              <a:latin typeface="Arial"/>
              <a:ea typeface="Arial"/>
              <a:cs typeface="Arial"/>
              <a:sym typeface="Arial"/>
            </a:endParaRPr>
          </a:p>
        </p:txBody>
      </p:sp>
      <p:sp>
        <p:nvSpPr>
          <p:cNvPr id="429" name="Google Shape;429;p11"/>
          <p:cNvSpPr/>
          <p:nvPr/>
        </p:nvSpPr>
        <p:spPr>
          <a:xfrm>
            <a:off x="4892040" y="1993392"/>
            <a:ext cx="306324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0" name="Google Shape;430;p11"/>
          <p:cNvSpPr/>
          <p:nvPr/>
        </p:nvSpPr>
        <p:spPr>
          <a:xfrm>
            <a:off x="5038344" y="2157984"/>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1" name="Google Shape;431;p11" descr="/mnt/data/icon_pngs/house.png"/>
          <p:cNvPicPr preferRelativeResize="0"/>
          <p:nvPr/>
        </p:nvPicPr>
        <p:blipFill rotWithShape="1">
          <a:blip r:embed="rId5">
            <a:alphaModFix/>
          </a:blip>
          <a:srcRect/>
          <a:stretch/>
        </p:blipFill>
        <p:spPr>
          <a:xfrm>
            <a:off x="5133442" y="2253082"/>
            <a:ext cx="285293" cy="285293"/>
          </a:xfrm>
          <a:prstGeom prst="rect">
            <a:avLst/>
          </a:prstGeom>
          <a:noFill/>
          <a:ln>
            <a:noFill/>
          </a:ln>
        </p:spPr>
      </p:pic>
      <p:sp>
        <p:nvSpPr>
          <p:cNvPr id="432" name="Google Shape;432;p11"/>
          <p:cNvSpPr/>
          <p:nvPr/>
        </p:nvSpPr>
        <p:spPr>
          <a:xfrm>
            <a:off x="5641848" y="2167128"/>
            <a:ext cx="219456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Community management</a:t>
            </a:r>
            <a:endParaRPr sz="1320" b="0" i="0" u="none" strike="noStrike" cap="none">
              <a:solidFill>
                <a:schemeClr val="dk1"/>
              </a:solidFill>
              <a:latin typeface="Arial"/>
              <a:ea typeface="Arial"/>
              <a:cs typeface="Arial"/>
              <a:sym typeface="Arial"/>
            </a:endParaRPr>
          </a:p>
        </p:txBody>
      </p:sp>
      <p:sp>
        <p:nvSpPr>
          <p:cNvPr id="433" name="Google Shape;433;p11"/>
          <p:cNvSpPr/>
          <p:nvPr/>
        </p:nvSpPr>
        <p:spPr>
          <a:xfrm>
            <a:off x="5655561" y="2462019"/>
            <a:ext cx="21672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Daily coordination by the Hub team.</a:t>
            </a:r>
            <a:endParaRPr sz="940" b="0" i="0" u="none" strike="noStrike" cap="none">
              <a:solidFill>
                <a:schemeClr val="dk1"/>
              </a:solidFill>
              <a:latin typeface="Arial"/>
              <a:ea typeface="Arial"/>
              <a:cs typeface="Arial"/>
              <a:sym typeface="Arial"/>
            </a:endParaRPr>
          </a:p>
        </p:txBody>
      </p:sp>
      <p:sp>
        <p:nvSpPr>
          <p:cNvPr id="434" name="Google Shape;434;p11"/>
          <p:cNvSpPr/>
          <p:nvPr/>
        </p:nvSpPr>
        <p:spPr>
          <a:xfrm>
            <a:off x="8275320" y="1993392"/>
            <a:ext cx="306324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5" name="Google Shape;435;p11"/>
          <p:cNvSpPr/>
          <p:nvPr/>
        </p:nvSpPr>
        <p:spPr>
          <a:xfrm>
            <a:off x="8421624" y="2157984"/>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36" name="Google Shape;436;p11" descr="/mnt/data/icon_pngs/calendar.png"/>
          <p:cNvPicPr preferRelativeResize="0"/>
          <p:nvPr/>
        </p:nvPicPr>
        <p:blipFill rotWithShape="1">
          <a:blip r:embed="rId6">
            <a:alphaModFix/>
          </a:blip>
          <a:srcRect/>
          <a:stretch/>
        </p:blipFill>
        <p:spPr>
          <a:xfrm>
            <a:off x="8516722" y="2253082"/>
            <a:ext cx="285293" cy="285293"/>
          </a:xfrm>
          <a:prstGeom prst="rect">
            <a:avLst/>
          </a:prstGeom>
          <a:noFill/>
          <a:ln>
            <a:noFill/>
          </a:ln>
        </p:spPr>
      </p:pic>
      <p:sp>
        <p:nvSpPr>
          <p:cNvPr id="437" name="Google Shape;437;p11"/>
          <p:cNvSpPr/>
          <p:nvPr/>
        </p:nvSpPr>
        <p:spPr>
          <a:xfrm>
            <a:off x="9025128" y="2167128"/>
            <a:ext cx="219456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Program calendar</a:t>
            </a:r>
            <a:endParaRPr sz="1320" b="0" i="0" u="none" strike="noStrike" cap="none">
              <a:solidFill>
                <a:schemeClr val="dk1"/>
              </a:solidFill>
              <a:latin typeface="Arial"/>
              <a:ea typeface="Arial"/>
              <a:cs typeface="Arial"/>
              <a:sym typeface="Arial"/>
            </a:endParaRPr>
          </a:p>
        </p:txBody>
      </p:sp>
      <p:sp>
        <p:nvSpPr>
          <p:cNvPr id="438" name="Google Shape;438;p11"/>
          <p:cNvSpPr/>
          <p:nvPr/>
        </p:nvSpPr>
        <p:spPr>
          <a:xfrm>
            <a:off x="9052578" y="2462019"/>
            <a:ext cx="21672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Regular education, leadership, and project sessions.</a:t>
            </a:r>
            <a:endParaRPr sz="940" b="0" i="0" u="none" strike="noStrike" cap="none">
              <a:solidFill>
                <a:schemeClr val="dk1"/>
              </a:solidFill>
              <a:latin typeface="Arial"/>
              <a:ea typeface="Arial"/>
              <a:cs typeface="Arial"/>
              <a:sym typeface="Arial"/>
            </a:endParaRPr>
          </a:p>
        </p:txBody>
      </p:sp>
      <p:sp>
        <p:nvSpPr>
          <p:cNvPr id="439" name="Google Shape;439;p11"/>
          <p:cNvSpPr/>
          <p:nvPr/>
        </p:nvSpPr>
        <p:spPr>
          <a:xfrm>
            <a:off x="4892040" y="3127248"/>
            <a:ext cx="306324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0" name="Google Shape;440;p11"/>
          <p:cNvSpPr/>
          <p:nvPr/>
        </p:nvSpPr>
        <p:spPr>
          <a:xfrm>
            <a:off x="5038344" y="329184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1" name="Google Shape;441;p11" descr="/mnt/data/icon_pngs/people.png"/>
          <p:cNvPicPr preferRelativeResize="0"/>
          <p:nvPr/>
        </p:nvPicPr>
        <p:blipFill rotWithShape="1">
          <a:blip r:embed="rId7">
            <a:alphaModFix/>
          </a:blip>
          <a:srcRect/>
          <a:stretch/>
        </p:blipFill>
        <p:spPr>
          <a:xfrm>
            <a:off x="5133442" y="3386938"/>
            <a:ext cx="285293" cy="285293"/>
          </a:xfrm>
          <a:prstGeom prst="rect">
            <a:avLst/>
          </a:prstGeom>
          <a:noFill/>
          <a:ln>
            <a:noFill/>
          </a:ln>
        </p:spPr>
      </p:pic>
      <p:sp>
        <p:nvSpPr>
          <p:cNvPr id="442" name="Google Shape;442;p11"/>
          <p:cNvSpPr/>
          <p:nvPr/>
        </p:nvSpPr>
        <p:spPr>
          <a:xfrm>
            <a:off x="5641848" y="3300984"/>
            <a:ext cx="219456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Local delivery team</a:t>
            </a:r>
            <a:endParaRPr sz="1320" b="0" i="0" u="none" strike="noStrike" cap="none">
              <a:solidFill>
                <a:schemeClr val="dk1"/>
              </a:solidFill>
              <a:latin typeface="Arial"/>
              <a:ea typeface="Arial"/>
              <a:cs typeface="Arial"/>
              <a:sym typeface="Arial"/>
            </a:endParaRPr>
          </a:p>
        </p:txBody>
      </p:sp>
      <p:sp>
        <p:nvSpPr>
          <p:cNvPr id="443" name="Google Shape;443;p11"/>
          <p:cNvSpPr/>
          <p:nvPr/>
        </p:nvSpPr>
        <p:spPr>
          <a:xfrm>
            <a:off x="5655536" y="3570750"/>
            <a:ext cx="21672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Teachers, social workers, youth specialists, and volunteers.</a:t>
            </a:r>
            <a:endParaRPr sz="940" b="0" i="0" u="none" strike="noStrike" cap="none">
              <a:solidFill>
                <a:schemeClr val="dk1"/>
              </a:solidFill>
              <a:latin typeface="Arial"/>
              <a:ea typeface="Arial"/>
              <a:cs typeface="Arial"/>
              <a:sym typeface="Arial"/>
            </a:endParaRPr>
          </a:p>
        </p:txBody>
      </p:sp>
      <p:sp>
        <p:nvSpPr>
          <p:cNvPr id="444" name="Google Shape;444;p11"/>
          <p:cNvSpPr/>
          <p:nvPr/>
        </p:nvSpPr>
        <p:spPr>
          <a:xfrm>
            <a:off x="8275320" y="3127248"/>
            <a:ext cx="3063240" cy="868680"/>
          </a:xfrm>
          <a:prstGeom prst="roundRect">
            <a:avLst>
              <a:gd name="adj" fmla="val 842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5" name="Google Shape;445;p11"/>
          <p:cNvSpPr/>
          <p:nvPr/>
        </p:nvSpPr>
        <p:spPr>
          <a:xfrm>
            <a:off x="8421624" y="329184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6" name="Google Shape;446;p11" descr="/mnt/data/icon_pngs/checklist.png"/>
          <p:cNvPicPr preferRelativeResize="0"/>
          <p:nvPr/>
        </p:nvPicPr>
        <p:blipFill rotWithShape="1">
          <a:blip r:embed="rId8">
            <a:alphaModFix/>
          </a:blip>
          <a:srcRect/>
          <a:stretch/>
        </p:blipFill>
        <p:spPr>
          <a:xfrm>
            <a:off x="8516722" y="3386938"/>
            <a:ext cx="285293" cy="285293"/>
          </a:xfrm>
          <a:prstGeom prst="rect">
            <a:avLst/>
          </a:prstGeom>
          <a:noFill/>
          <a:ln>
            <a:noFill/>
          </a:ln>
        </p:spPr>
      </p:pic>
      <p:sp>
        <p:nvSpPr>
          <p:cNvPr id="447" name="Google Shape;447;p11"/>
          <p:cNvSpPr/>
          <p:nvPr/>
        </p:nvSpPr>
        <p:spPr>
          <a:xfrm>
            <a:off x="9025128" y="3300984"/>
            <a:ext cx="219456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Monitoring &amp; reporting</a:t>
            </a:r>
            <a:endParaRPr sz="1320" b="0" i="0" u="none" strike="noStrike" cap="none">
              <a:solidFill>
                <a:schemeClr val="dk1"/>
              </a:solidFill>
              <a:latin typeface="Arial"/>
              <a:ea typeface="Arial"/>
              <a:cs typeface="Arial"/>
              <a:sym typeface="Arial"/>
            </a:endParaRPr>
          </a:p>
        </p:txBody>
      </p:sp>
      <p:sp>
        <p:nvSpPr>
          <p:cNvPr id="448" name="Google Shape;448;p11"/>
          <p:cNvSpPr/>
          <p:nvPr/>
        </p:nvSpPr>
        <p:spPr>
          <a:xfrm>
            <a:off x="9025128" y="3570738"/>
            <a:ext cx="21672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Attendance, outputs, feedback, and simple impact tracking.</a:t>
            </a:r>
            <a:endParaRPr sz="940" b="0" i="0" u="none" strike="noStrike" cap="none">
              <a:solidFill>
                <a:schemeClr val="dk1"/>
              </a:solidFill>
              <a:latin typeface="Arial"/>
              <a:ea typeface="Arial"/>
              <a:cs typeface="Arial"/>
              <a:sym typeface="Arial"/>
            </a:endParaRPr>
          </a:p>
        </p:txBody>
      </p:sp>
      <p:sp>
        <p:nvSpPr>
          <p:cNvPr id="449" name="Google Shape;449;p11"/>
          <p:cNvSpPr/>
          <p:nvPr/>
        </p:nvSpPr>
        <p:spPr>
          <a:xfrm>
            <a:off x="4892040" y="4663440"/>
            <a:ext cx="6382512" cy="475488"/>
          </a:xfrm>
          <a:prstGeom prst="roundRect">
            <a:avLst>
              <a:gd name="adj" fmla="val 15385"/>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0" name="Google Shape;450;p11"/>
          <p:cNvSpPr/>
          <p:nvPr/>
        </p:nvSpPr>
        <p:spPr>
          <a:xfrm>
            <a:off x="5120640" y="4828032"/>
            <a:ext cx="5925312" cy="914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1080"/>
              <a:buFont typeface="Arial"/>
              <a:buNone/>
            </a:pPr>
            <a:r>
              <a:rPr lang="en-US" sz="1080" b="1" i="0" u="none" strike="noStrike" cap="none">
                <a:solidFill>
                  <a:srgbClr val="0E4D2A"/>
                </a:solidFill>
                <a:latin typeface="Arial"/>
                <a:ea typeface="Arial"/>
                <a:cs typeface="Arial"/>
                <a:sym typeface="Arial"/>
              </a:rPr>
              <a:t>Renovated space  +  Existing team  +  Partner network  +  Programs</a:t>
            </a:r>
            <a:endParaRPr sz="1080" b="0" i="0" u="none" strike="noStrike" cap="none">
              <a:solidFill>
                <a:schemeClr val="dk1"/>
              </a:solidFill>
              <a:latin typeface="Arial"/>
              <a:ea typeface="Arial"/>
              <a:cs typeface="Arial"/>
              <a:sym typeface="Arial"/>
            </a:endParaRPr>
          </a:p>
        </p:txBody>
      </p:sp>
      <p:sp>
        <p:nvSpPr>
          <p:cNvPr id="451" name="Google Shape;451;p11"/>
          <p:cNvSpPr/>
          <p:nvPr/>
        </p:nvSpPr>
        <p:spPr>
          <a:xfrm>
            <a:off x="4892040" y="5504688"/>
            <a:ext cx="6382512" cy="502920"/>
          </a:xfrm>
          <a:prstGeom prst="roundRect">
            <a:avLst>
              <a:gd name="adj" fmla="val 14545"/>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11"/>
          <p:cNvSpPr/>
          <p:nvPr/>
        </p:nvSpPr>
        <p:spPr>
          <a:xfrm>
            <a:off x="5166360" y="5660136"/>
            <a:ext cx="5833872"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190"/>
              <a:buFont typeface="Arial"/>
              <a:buNone/>
            </a:pPr>
            <a:r>
              <a:rPr lang="en-US" sz="1190" b="1" i="0" u="none" strike="noStrike" cap="none">
                <a:solidFill>
                  <a:srgbClr val="FFFFFF"/>
                </a:solidFill>
                <a:latin typeface="Arial"/>
                <a:ea typeface="Arial"/>
                <a:cs typeface="Arial"/>
                <a:sym typeface="Arial"/>
              </a:rPr>
              <a:t>The renovated Lab will remain a community asset after the grant period ends.</a:t>
            </a:r>
            <a:endParaRPr sz="119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p12"/>
          <p:cNvSpPr/>
          <p:nvPr/>
        </p:nvSpPr>
        <p:spPr>
          <a:xfrm>
            <a:off x="0" y="0"/>
            <a:ext cx="12191700" cy="6858000"/>
          </a:xfrm>
          <a:prstGeom prst="rect">
            <a:avLst/>
          </a:prstGeom>
          <a:solidFill>
            <a:srgbClr val="F5F4EF"/>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8" name="Google Shape;458;p12" descr="image.png"/>
          <p:cNvPicPr preferRelativeResize="0"/>
          <p:nvPr/>
        </p:nvPicPr>
        <p:blipFill rotWithShape="1">
          <a:blip r:embed="rId3">
            <a:alphaModFix/>
          </a:blip>
          <a:srcRect/>
          <a:stretch/>
        </p:blipFill>
        <p:spPr>
          <a:xfrm>
            <a:off x="256032" y="201168"/>
            <a:ext cx="2331720" cy="694470"/>
          </a:xfrm>
          <a:prstGeom prst="rect">
            <a:avLst/>
          </a:prstGeom>
          <a:noFill/>
          <a:ln>
            <a:noFill/>
          </a:ln>
        </p:spPr>
      </p:pic>
      <p:sp>
        <p:nvSpPr>
          <p:cNvPr id="459" name="Google Shape;459;p12"/>
          <p:cNvSpPr txBox="1"/>
          <p:nvPr/>
        </p:nvSpPr>
        <p:spPr>
          <a:xfrm>
            <a:off x="2788920" y="246888"/>
            <a:ext cx="5577840" cy="45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0E4D2A"/>
                </a:solidFill>
                <a:latin typeface="Play"/>
                <a:ea typeface="Play"/>
                <a:cs typeface="Play"/>
                <a:sym typeface="Play"/>
              </a:rPr>
              <a:t>Thank You</a:t>
            </a:r>
            <a:endParaRPr sz="1400" b="0" i="0" u="none" strike="noStrike" cap="none">
              <a:solidFill>
                <a:srgbClr val="000000"/>
              </a:solidFill>
              <a:latin typeface="Arial"/>
              <a:ea typeface="Arial"/>
              <a:cs typeface="Arial"/>
              <a:sym typeface="Arial"/>
            </a:endParaRPr>
          </a:p>
        </p:txBody>
      </p:sp>
      <p:sp>
        <p:nvSpPr>
          <p:cNvPr id="460" name="Google Shape;460;p12"/>
          <p:cNvSpPr txBox="1"/>
          <p:nvPr/>
        </p:nvSpPr>
        <p:spPr>
          <a:xfrm>
            <a:off x="2816352" y="804672"/>
            <a:ext cx="8046720" cy="32004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0" i="0" u="none" strike="noStrike" cap="none">
                <a:solidFill>
                  <a:srgbClr val="555555"/>
                </a:solidFill>
                <a:latin typeface="Arial"/>
                <a:ea typeface="Arial"/>
                <a:cs typeface="Arial"/>
                <a:sym typeface="Arial"/>
              </a:rPr>
              <a:t>Let’s build the next generation of community leaders together.</a:t>
            </a:r>
            <a:endParaRPr sz="1400" b="0" i="0" u="none" strike="noStrike" cap="none">
              <a:solidFill>
                <a:srgbClr val="000000"/>
              </a:solidFill>
              <a:latin typeface="Arial"/>
              <a:ea typeface="Arial"/>
              <a:cs typeface="Arial"/>
              <a:sym typeface="Arial"/>
            </a:endParaRPr>
          </a:p>
        </p:txBody>
      </p:sp>
      <p:sp>
        <p:nvSpPr>
          <p:cNvPr id="461" name="Google Shape;461;p12"/>
          <p:cNvSpPr/>
          <p:nvPr/>
        </p:nvSpPr>
        <p:spPr>
          <a:xfrm>
            <a:off x="566925" y="1389901"/>
            <a:ext cx="4983600" cy="5240100"/>
          </a:xfrm>
          <a:prstGeom prst="roundRect">
            <a:avLst>
              <a:gd name="adj" fmla="val 4000"/>
            </a:avLst>
          </a:prstGeom>
          <a:solidFill>
            <a:srgbClr val="FAFAF8"/>
          </a:solidFill>
          <a:ln w="12700" cap="flat" cmpd="sng">
            <a:solidFill>
              <a:srgbClr val="CCC8BE"/>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2" name="Google Shape;462;p12"/>
          <p:cNvSpPr txBox="1"/>
          <p:nvPr/>
        </p:nvSpPr>
        <p:spPr>
          <a:xfrm>
            <a:off x="960120" y="1810512"/>
            <a:ext cx="4251960" cy="32004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E4D2A"/>
                </a:solidFill>
                <a:latin typeface="Play"/>
                <a:ea typeface="Play"/>
                <a:cs typeface="Play"/>
                <a:sym typeface="Play"/>
              </a:rPr>
              <a:t>Vilkhuvatka Leadership &amp; Learning Lab</a:t>
            </a:r>
            <a:endParaRPr sz="1400" b="0" i="0" u="none" strike="noStrike" cap="none">
              <a:solidFill>
                <a:srgbClr val="000000"/>
              </a:solidFill>
              <a:latin typeface="Arial"/>
              <a:ea typeface="Arial"/>
              <a:cs typeface="Arial"/>
              <a:sym typeface="Arial"/>
            </a:endParaRPr>
          </a:p>
        </p:txBody>
      </p:sp>
      <p:sp>
        <p:nvSpPr>
          <p:cNvPr id="463" name="Google Shape;463;p12"/>
          <p:cNvSpPr txBox="1"/>
          <p:nvPr/>
        </p:nvSpPr>
        <p:spPr>
          <a:xfrm>
            <a:off x="928170" y="2638828"/>
            <a:ext cx="4251900" cy="985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202020"/>
                </a:solidFill>
                <a:latin typeface="Arial"/>
                <a:ea typeface="Arial"/>
                <a:cs typeface="Arial"/>
                <a:sym typeface="Arial"/>
              </a:rPr>
              <a:t>A safe, modern space where displaced children and youth can learn, collaborate, develop digital skills, and prepare to rebuild their community.</a:t>
            </a:r>
            <a:endParaRPr sz="1400" b="0" i="0" u="none" strike="noStrike" cap="none">
              <a:solidFill>
                <a:srgbClr val="000000"/>
              </a:solidFill>
              <a:latin typeface="Arial"/>
              <a:ea typeface="Arial"/>
              <a:cs typeface="Arial"/>
              <a:sym typeface="Arial"/>
            </a:endParaRPr>
          </a:p>
        </p:txBody>
      </p:sp>
      <p:sp>
        <p:nvSpPr>
          <p:cNvPr id="464" name="Google Shape;464;p12"/>
          <p:cNvSpPr/>
          <p:nvPr/>
        </p:nvSpPr>
        <p:spPr>
          <a:xfrm>
            <a:off x="1202407" y="4004273"/>
            <a:ext cx="3767400" cy="621900"/>
          </a:xfrm>
          <a:prstGeom prst="roundRect">
            <a:avLst>
              <a:gd name="adj" fmla="val 6000"/>
            </a:avLst>
          </a:prstGeom>
          <a:solidFill>
            <a:srgbClr val="EBF3EB"/>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5" name="Google Shape;465;p12"/>
          <p:cNvSpPr txBox="1"/>
          <p:nvPr/>
        </p:nvSpPr>
        <p:spPr>
          <a:xfrm>
            <a:off x="1449295" y="4132289"/>
            <a:ext cx="3291900" cy="1770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50"/>
              <a:buFont typeface="Arial"/>
              <a:buNone/>
            </a:pPr>
            <a:r>
              <a:rPr lang="en-US" sz="1150" b="1" i="0" u="none" strike="noStrike" cap="none">
                <a:solidFill>
                  <a:srgbClr val="0E4D2A"/>
                </a:solidFill>
                <a:latin typeface="Arial"/>
                <a:ea typeface="Arial"/>
                <a:cs typeface="Arial"/>
                <a:sym typeface="Arial"/>
              </a:rPr>
              <a:t>Partnership opportunity: US$140,400</a:t>
            </a:r>
            <a:endParaRPr sz="1400" b="0" i="0" u="none" strike="noStrike" cap="none">
              <a:solidFill>
                <a:srgbClr val="000000"/>
              </a:solidFill>
              <a:latin typeface="Arial"/>
              <a:ea typeface="Arial"/>
              <a:cs typeface="Arial"/>
              <a:sym typeface="Arial"/>
            </a:endParaRPr>
          </a:p>
        </p:txBody>
      </p:sp>
      <p:sp>
        <p:nvSpPr>
          <p:cNvPr id="466" name="Google Shape;466;p12"/>
          <p:cNvSpPr txBox="1"/>
          <p:nvPr/>
        </p:nvSpPr>
        <p:spPr>
          <a:xfrm>
            <a:off x="1449295" y="4342601"/>
            <a:ext cx="3291900" cy="16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1" i="0" u="none" strike="noStrike" cap="none">
                <a:solidFill>
                  <a:srgbClr val="0E4D2A"/>
                </a:solidFill>
                <a:latin typeface="Arial"/>
                <a:ea typeface="Arial"/>
                <a:cs typeface="Arial"/>
                <a:sym typeface="Arial"/>
              </a:rPr>
              <a:t>to launch the Lab</a:t>
            </a:r>
            <a:endParaRPr sz="1400" b="0" i="0" u="none" strike="noStrike" cap="none">
              <a:solidFill>
                <a:srgbClr val="000000"/>
              </a:solidFill>
              <a:latin typeface="Arial"/>
              <a:ea typeface="Arial"/>
              <a:cs typeface="Arial"/>
              <a:sym typeface="Arial"/>
            </a:endParaRPr>
          </a:p>
        </p:txBody>
      </p:sp>
      <p:sp>
        <p:nvSpPr>
          <p:cNvPr id="467" name="Google Shape;467;p12"/>
          <p:cNvSpPr/>
          <p:nvPr/>
        </p:nvSpPr>
        <p:spPr>
          <a:xfrm>
            <a:off x="1170425" y="4964305"/>
            <a:ext cx="3767400" cy="749700"/>
          </a:xfrm>
          <a:prstGeom prst="roundRect">
            <a:avLst>
              <a:gd name="adj" fmla="val 6000"/>
            </a:avLst>
          </a:prstGeom>
          <a:solidFill>
            <a:srgbClr val="0E4D2A"/>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p12"/>
          <p:cNvSpPr txBox="1"/>
          <p:nvPr/>
        </p:nvSpPr>
        <p:spPr>
          <a:xfrm>
            <a:off x="1417320" y="5110596"/>
            <a:ext cx="3291900" cy="517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120"/>
              <a:buFont typeface="Arial"/>
              <a:buNone/>
            </a:pPr>
            <a:r>
              <a:rPr lang="en-US" sz="1120" b="1" i="0" u="none" strike="noStrike" cap="none">
                <a:solidFill>
                  <a:srgbClr val="FFFFFF"/>
                </a:solidFill>
                <a:latin typeface="Arial"/>
                <a:ea typeface="Arial"/>
                <a:cs typeface="Arial"/>
                <a:sym typeface="Arial"/>
              </a:rPr>
              <a:t>Together, we can turn a protected underground space into a long-term engine for youth leadership.</a:t>
            </a:r>
            <a:endParaRPr sz="1400" b="0" i="0" u="none" strike="noStrike" cap="none">
              <a:solidFill>
                <a:srgbClr val="000000"/>
              </a:solidFill>
              <a:latin typeface="Arial"/>
              <a:ea typeface="Arial"/>
              <a:cs typeface="Arial"/>
              <a:sym typeface="Arial"/>
            </a:endParaRPr>
          </a:p>
        </p:txBody>
      </p:sp>
      <p:sp>
        <p:nvSpPr>
          <p:cNvPr id="469" name="Google Shape;469;p12"/>
          <p:cNvSpPr txBox="1"/>
          <p:nvPr/>
        </p:nvSpPr>
        <p:spPr>
          <a:xfrm>
            <a:off x="868680" y="6169143"/>
            <a:ext cx="4389000" cy="1617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505050"/>
                </a:solidFill>
                <a:latin typeface="Arial"/>
                <a:ea typeface="Arial"/>
                <a:cs typeface="Arial"/>
                <a:sym typeface="Arial"/>
              </a:rPr>
              <a:t>Vilkhuvatka Rural Military Administration • Kharkiv Region, Ukraine</a:t>
            </a:r>
            <a:endParaRPr sz="1400" b="0" i="0" u="none" strike="noStrike" cap="none">
              <a:solidFill>
                <a:srgbClr val="000000"/>
              </a:solidFill>
              <a:latin typeface="Arial"/>
              <a:ea typeface="Arial"/>
              <a:cs typeface="Arial"/>
              <a:sym typeface="Arial"/>
            </a:endParaRPr>
          </a:p>
        </p:txBody>
      </p:sp>
      <p:sp>
        <p:nvSpPr>
          <p:cNvPr id="470" name="Google Shape;470;p12"/>
          <p:cNvSpPr/>
          <p:nvPr/>
        </p:nvSpPr>
        <p:spPr>
          <a:xfrm>
            <a:off x="5804275" y="1389895"/>
            <a:ext cx="5669400" cy="2362200"/>
          </a:xfrm>
          <a:prstGeom prst="roundRect">
            <a:avLst>
              <a:gd name="adj" fmla="val 6000"/>
            </a:avLst>
          </a:prstGeom>
          <a:solidFill>
            <a:srgbClr val="FAFAF8"/>
          </a:solidFill>
          <a:ln w="12700" cap="flat" cmpd="sng">
            <a:solidFill>
              <a:srgbClr val="CCC8BE"/>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1" name="Google Shape;471;p12"/>
          <p:cNvSpPr/>
          <p:nvPr/>
        </p:nvSpPr>
        <p:spPr>
          <a:xfrm>
            <a:off x="6032990" y="1389893"/>
            <a:ext cx="5212200" cy="292500"/>
          </a:xfrm>
          <a:prstGeom prst="roundRect">
            <a:avLst>
              <a:gd name="adj" fmla="val 10000"/>
            </a:avLst>
          </a:prstGeom>
          <a:solidFill>
            <a:srgbClr val="0E6537"/>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2" name="Google Shape;472;p12"/>
          <p:cNvSpPr txBox="1"/>
          <p:nvPr/>
        </p:nvSpPr>
        <p:spPr>
          <a:xfrm>
            <a:off x="6215870" y="1447639"/>
            <a:ext cx="4846200" cy="215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400" b="1" i="0" u="none" strike="noStrike" cap="none">
                <a:solidFill>
                  <a:srgbClr val="FFFFFF"/>
                </a:solidFill>
                <a:latin typeface="Arial"/>
                <a:ea typeface="Arial"/>
                <a:cs typeface="Arial"/>
                <a:sym typeface="Arial"/>
              </a:rPr>
              <a:t>PROJECT LEAD &amp; CONTACT</a:t>
            </a:r>
            <a:endParaRPr sz="1400" b="0" i="0" u="none" strike="noStrike" cap="none">
              <a:solidFill>
                <a:srgbClr val="000000"/>
              </a:solidFill>
              <a:latin typeface="Arial"/>
              <a:ea typeface="Arial"/>
              <a:cs typeface="Arial"/>
              <a:sym typeface="Arial"/>
            </a:endParaRPr>
          </a:p>
        </p:txBody>
      </p:sp>
      <p:sp>
        <p:nvSpPr>
          <p:cNvPr id="473" name="Google Shape;473;p12"/>
          <p:cNvSpPr txBox="1"/>
          <p:nvPr/>
        </p:nvSpPr>
        <p:spPr>
          <a:xfrm>
            <a:off x="8452363" y="1784059"/>
            <a:ext cx="1965900" cy="277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152C20"/>
                </a:solidFill>
                <a:latin typeface="Arial"/>
                <a:ea typeface="Arial"/>
                <a:cs typeface="Arial"/>
                <a:sym typeface="Arial"/>
              </a:rPr>
              <a:t>Yevhen Shapoval</a:t>
            </a:r>
            <a:endParaRPr sz="1800" b="0" i="0" u="none" strike="noStrike" cap="none">
              <a:solidFill>
                <a:srgbClr val="000000"/>
              </a:solidFill>
              <a:latin typeface="Arial"/>
              <a:ea typeface="Arial"/>
              <a:cs typeface="Arial"/>
              <a:sym typeface="Arial"/>
            </a:endParaRPr>
          </a:p>
        </p:txBody>
      </p:sp>
      <p:sp>
        <p:nvSpPr>
          <p:cNvPr id="474" name="Google Shape;474;p12"/>
          <p:cNvSpPr txBox="1"/>
          <p:nvPr/>
        </p:nvSpPr>
        <p:spPr>
          <a:xfrm>
            <a:off x="8470647" y="2067354"/>
            <a:ext cx="1600200" cy="184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505050"/>
                </a:solidFill>
                <a:latin typeface="Arial"/>
                <a:ea typeface="Arial"/>
                <a:cs typeface="Arial"/>
                <a:sym typeface="Arial"/>
              </a:rPr>
              <a:t>Community Leader</a:t>
            </a:r>
            <a:endParaRPr sz="1200" b="0" i="0" u="none" strike="noStrike" cap="none">
              <a:solidFill>
                <a:srgbClr val="000000"/>
              </a:solidFill>
              <a:latin typeface="Arial"/>
              <a:ea typeface="Arial"/>
              <a:cs typeface="Arial"/>
              <a:sym typeface="Arial"/>
            </a:endParaRPr>
          </a:p>
        </p:txBody>
      </p:sp>
      <p:sp>
        <p:nvSpPr>
          <p:cNvPr id="475" name="Google Shape;475;p12"/>
          <p:cNvSpPr/>
          <p:nvPr/>
        </p:nvSpPr>
        <p:spPr>
          <a:xfrm>
            <a:off x="8452378" y="2296011"/>
            <a:ext cx="2249400" cy="384000"/>
          </a:xfrm>
          <a:prstGeom prst="roundRect">
            <a:avLst>
              <a:gd name="adj" fmla="val 6000"/>
            </a:avLst>
          </a:prstGeom>
          <a:solidFill>
            <a:srgbClr val="EBF3EB"/>
          </a:solidFill>
          <a:ln w="12700" cap="flat" cmpd="sng">
            <a:solidFill>
              <a:srgbClr val="D3DD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6" name="Google Shape;476;p12"/>
          <p:cNvSpPr txBox="1"/>
          <p:nvPr/>
        </p:nvSpPr>
        <p:spPr>
          <a:xfrm>
            <a:off x="8589538" y="2405739"/>
            <a:ext cx="402300" cy="132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77" name="Google Shape;477;p12"/>
          <p:cNvSpPr txBox="1"/>
          <p:nvPr/>
        </p:nvSpPr>
        <p:spPr>
          <a:xfrm>
            <a:off x="8973550" y="2407538"/>
            <a:ext cx="1650000" cy="1539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900"/>
              <a:buFont typeface="Arial"/>
              <a:buNone/>
            </a:pPr>
            <a:r>
              <a:rPr lang="en-US" sz="1000" b="0" i="0" u="none" strike="noStrike" cap="none">
                <a:solidFill>
                  <a:srgbClr val="222222"/>
                </a:solidFill>
                <a:latin typeface="Arial"/>
                <a:ea typeface="Arial"/>
                <a:cs typeface="Arial"/>
                <a:sym typeface="Arial"/>
              </a:rPr>
              <a:t>+380 50 575 14 48</a:t>
            </a:r>
            <a:endParaRPr sz="1000" b="0" i="0" u="none" strike="noStrike" cap="none">
              <a:solidFill>
                <a:srgbClr val="000000"/>
              </a:solidFill>
              <a:latin typeface="Arial"/>
              <a:ea typeface="Arial"/>
              <a:cs typeface="Arial"/>
              <a:sym typeface="Arial"/>
            </a:endParaRPr>
          </a:p>
        </p:txBody>
      </p:sp>
      <p:sp>
        <p:nvSpPr>
          <p:cNvPr id="478" name="Google Shape;478;p12"/>
          <p:cNvSpPr/>
          <p:nvPr/>
        </p:nvSpPr>
        <p:spPr>
          <a:xfrm>
            <a:off x="8452378" y="2793937"/>
            <a:ext cx="2249400" cy="384000"/>
          </a:xfrm>
          <a:prstGeom prst="roundRect">
            <a:avLst>
              <a:gd name="adj" fmla="val 6000"/>
            </a:avLst>
          </a:prstGeom>
          <a:solidFill>
            <a:srgbClr val="EBF3EB"/>
          </a:solidFill>
          <a:ln w="12700" cap="flat" cmpd="sng">
            <a:solidFill>
              <a:srgbClr val="D3DD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79" name="Google Shape;479;p12"/>
          <p:cNvSpPr txBox="1"/>
          <p:nvPr/>
        </p:nvSpPr>
        <p:spPr>
          <a:xfrm>
            <a:off x="8589538" y="2921905"/>
            <a:ext cx="384000" cy="132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0" name="Google Shape;480;p12"/>
          <p:cNvSpPr txBox="1"/>
          <p:nvPr/>
        </p:nvSpPr>
        <p:spPr>
          <a:xfrm>
            <a:off x="8973550" y="2907725"/>
            <a:ext cx="1650000" cy="1539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900"/>
              <a:buFont typeface="Arial"/>
              <a:buNone/>
            </a:pPr>
            <a:r>
              <a:rPr lang="en-US" sz="1000" b="0" i="0" u="none" strike="noStrike" cap="none">
                <a:solidFill>
                  <a:srgbClr val="222222"/>
                </a:solidFill>
                <a:latin typeface="Arial"/>
                <a:ea typeface="Arial"/>
                <a:cs typeface="Arial"/>
                <a:sym typeface="Arial"/>
              </a:rPr>
              <a:t>vil_rada@ukr.net</a:t>
            </a:r>
            <a:endParaRPr sz="1000" b="0" i="0" u="none" strike="noStrike" cap="none">
              <a:solidFill>
                <a:srgbClr val="000000"/>
              </a:solidFill>
              <a:latin typeface="Arial"/>
              <a:ea typeface="Arial"/>
              <a:cs typeface="Arial"/>
              <a:sym typeface="Arial"/>
            </a:endParaRPr>
          </a:p>
        </p:txBody>
      </p:sp>
      <p:sp>
        <p:nvSpPr>
          <p:cNvPr id="481" name="Google Shape;481;p12"/>
          <p:cNvSpPr/>
          <p:nvPr/>
        </p:nvSpPr>
        <p:spPr>
          <a:xfrm>
            <a:off x="5804400" y="3884076"/>
            <a:ext cx="5669400" cy="2745900"/>
          </a:xfrm>
          <a:prstGeom prst="roundRect">
            <a:avLst>
              <a:gd name="adj" fmla="val 6000"/>
            </a:avLst>
          </a:prstGeom>
          <a:solidFill>
            <a:srgbClr val="FAFAF8"/>
          </a:solidFill>
          <a:ln w="12700" cap="flat" cmpd="sng">
            <a:solidFill>
              <a:srgbClr val="CCC8BE"/>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82" name="Google Shape;482;p12" descr="final_youth_photo_crop.jpg"/>
          <p:cNvPicPr preferRelativeResize="0"/>
          <p:nvPr/>
        </p:nvPicPr>
        <p:blipFill rotWithShape="1">
          <a:blip r:embed="rId4">
            <a:alphaModFix/>
          </a:blip>
          <a:srcRect/>
          <a:stretch/>
        </p:blipFill>
        <p:spPr>
          <a:xfrm>
            <a:off x="5989000" y="3919213"/>
            <a:ext cx="5212199" cy="2606087"/>
          </a:xfrm>
          <a:prstGeom prst="rect">
            <a:avLst/>
          </a:prstGeom>
          <a:noFill/>
          <a:ln>
            <a:noFill/>
          </a:ln>
        </p:spPr>
      </p:pic>
      <p:sp>
        <p:nvSpPr>
          <p:cNvPr id="483" name="Google Shape;483;p12"/>
          <p:cNvSpPr/>
          <p:nvPr/>
        </p:nvSpPr>
        <p:spPr>
          <a:xfrm>
            <a:off x="5989012" y="6206653"/>
            <a:ext cx="5212200" cy="384000"/>
          </a:xfrm>
          <a:prstGeom prst="roundRect">
            <a:avLst>
              <a:gd name="adj" fmla="val 8000"/>
            </a:avLst>
          </a:prstGeom>
          <a:solidFill>
            <a:srgbClr val="0E6537"/>
          </a:solidFill>
          <a:ln>
            <a:noFill/>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p12"/>
          <p:cNvSpPr txBox="1"/>
          <p:nvPr/>
        </p:nvSpPr>
        <p:spPr>
          <a:xfrm>
            <a:off x="6245044" y="6316381"/>
            <a:ext cx="4709100" cy="1662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1080"/>
              <a:buFont typeface="Arial"/>
              <a:buNone/>
            </a:pPr>
            <a:r>
              <a:rPr lang="en-US" sz="1080" b="1" i="0" u="none" strike="noStrike" cap="none">
                <a:solidFill>
                  <a:srgbClr val="FFFFFF"/>
                </a:solidFill>
                <a:latin typeface="Arial"/>
                <a:ea typeface="Arial"/>
                <a:cs typeface="Arial"/>
                <a:sym typeface="Arial"/>
              </a:rPr>
              <a:t>The future starts with opportunity</a:t>
            </a:r>
            <a:endParaRPr sz="1400" b="0" i="0" u="none" strike="noStrike" cap="none">
              <a:solidFill>
                <a:srgbClr val="000000"/>
              </a:solidFill>
              <a:latin typeface="Arial"/>
              <a:ea typeface="Arial"/>
              <a:cs typeface="Arial"/>
              <a:sym typeface="Arial"/>
            </a:endParaRPr>
          </a:p>
        </p:txBody>
      </p:sp>
      <p:pic>
        <p:nvPicPr>
          <p:cNvPr id="485" name="Google Shape;485;p12" title="WhatsApp Image 2026-07-03 at 10.38.10 AM.png"/>
          <p:cNvPicPr preferRelativeResize="0"/>
          <p:nvPr/>
        </p:nvPicPr>
        <p:blipFill rotWithShape="1">
          <a:blip r:embed="rId5">
            <a:alphaModFix/>
          </a:blip>
          <a:srcRect/>
          <a:stretch/>
        </p:blipFill>
        <p:spPr>
          <a:xfrm>
            <a:off x="6037203" y="1720275"/>
            <a:ext cx="2019738" cy="1981904"/>
          </a:xfrm>
          <a:prstGeom prst="rect">
            <a:avLst/>
          </a:prstGeom>
          <a:noFill/>
          <a:ln>
            <a:noFill/>
          </a:ln>
        </p:spPr>
      </p:pic>
      <p:sp>
        <p:nvSpPr>
          <p:cNvPr id="486" name="Google Shape;486;p12"/>
          <p:cNvSpPr/>
          <p:nvPr/>
        </p:nvSpPr>
        <p:spPr>
          <a:xfrm>
            <a:off x="8452378" y="3289387"/>
            <a:ext cx="2249400" cy="384000"/>
          </a:xfrm>
          <a:prstGeom prst="roundRect">
            <a:avLst>
              <a:gd name="adj" fmla="val 6000"/>
            </a:avLst>
          </a:prstGeom>
          <a:solidFill>
            <a:srgbClr val="EBF3EB"/>
          </a:solidFill>
          <a:ln w="12700" cap="flat" cmpd="sng">
            <a:solidFill>
              <a:srgbClr val="D3DDD3"/>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7" name="Google Shape;487;p12"/>
          <p:cNvSpPr txBox="1"/>
          <p:nvPr/>
        </p:nvSpPr>
        <p:spPr>
          <a:xfrm>
            <a:off x="8589552" y="3399125"/>
            <a:ext cx="457200" cy="1323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8" name="Google Shape;488;p12"/>
          <p:cNvSpPr txBox="1"/>
          <p:nvPr/>
        </p:nvSpPr>
        <p:spPr>
          <a:xfrm>
            <a:off x="8973550" y="3377100"/>
            <a:ext cx="1650000" cy="307800"/>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000000"/>
              </a:buClr>
              <a:buSzPts val="900"/>
              <a:buFont typeface="Arial"/>
              <a:buNone/>
            </a:pPr>
            <a:r>
              <a:rPr lang="en-US" sz="1000">
                <a:solidFill>
                  <a:srgbClr val="222222"/>
                </a:solidFill>
              </a:rPr>
              <a:t>Kharkivskykh Dyvizii St, 20, Kharkiv</a:t>
            </a:r>
            <a:endParaRPr sz="1000" b="0" i="0" u="none" strike="noStrike" cap="none">
              <a:solidFill>
                <a:srgbClr val="000000"/>
              </a:solidFill>
              <a:latin typeface="Arial"/>
              <a:ea typeface="Arial"/>
              <a:cs typeface="Arial"/>
              <a:sym typeface="Arial"/>
            </a:endParaRPr>
          </a:p>
        </p:txBody>
      </p:sp>
      <p:pic>
        <p:nvPicPr>
          <p:cNvPr id="489" name="Google Shape;489;p12" descr="phone.png"/>
          <p:cNvPicPr preferRelativeResize="0"/>
          <p:nvPr/>
        </p:nvPicPr>
        <p:blipFill rotWithShape="1">
          <a:blip r:embed="rId6">
            <a:alphaModFix/>
          </a:blip>
          <a:srcRect/>
          <a:stretch/>
        </p:blipFill>
        <p:spPr>
          <a:xfrm>
            <a:off x="8509668" y="2335026"/>
            <a:ext cx="292500" cy="292500"/>
          </a:xfrm>
          <a:prstGeom prst="rect">
            <a:avLst/>
          </a:prstGeom>
          <a:noFill/>
          <a:ln>
            <a:noFill/>
          </a:ln>
        </p:spPr>
      </p:pic>
      <p:pic>
        <p:nvPicPr>
          <p:cNvPr id="490" name="Google Shape;490;p12" descr="email.png"/>
          <p:cNvPicPr preferRelativeResize="0"/>
          <p:nvPr/>
        </p:nvPicPr>
        <p:blipFill rotWithShape="1">
          <a:blip r:embed="rId7">
            <a:alphaModFix/>
          </a:blip>
          <a:srcRect/>
          <a:stretch/>
        </p:blipFill>
        <p:spPr>
          <a:xfrm>
            <a:off x="8506434" y="2824663"/>
            <a:ext cx="320050" cy="320050"/>
          </a:xfrm>
          <a:prstGeom prst="rect">
            <a:avLst/>
          </a:prstGeom>
          <a:noFill/>
          <a:ln>
            <a:noFill/>
          </a:ln>
        </p:spPr>
      </p:pic>
      <p:pic>
        <p:nvPicPr>
          <p:cNvPr id="491" name="Google Shape;491;p12" descr="location.png"/>
          <p:cNvPicPr preferRelativeResize="0"/>
          <p:nvPr/>
        </p:nvPicPr>
        <p:blipFill rotWithShape="1">
          <a:blip r:embed="rId8">
            <a:alphaModFix/>
          </a:blip>
          <a:srcRect/>
          <a:stretch/>
        </p:blipFill>
        <p:spPr>
          <a:xfrm>
            <a:off x="8472879" y="3282796"/>
            <a:ext cx="384000" cy="384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37"/>
        <p:cNvGrpSpPr/>
        <p:nvPr/>
      </p:nvGrpSpPr>
      <p:grpSpPr>
        <a:xfrm>
          <a:off x="0" y="0"/>
          <a:ext cx="0" cy="0"/>
          <a:chOff x="0" y="0"/>
          <a:chExt cx="0" cy="0"/>
        </a:xfrm>
      </p:grpSpPr>
      <p:pic>
        <p:nvPicPr>
          <p:cNvPr id="38" name="Google Shape;38;p2"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39" name="Google Shape;39;p2"/>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A Frontline Community Rebuilding Its Life in Kharkiv</a:t>
            </a:r>
            <a:endParaRPr sz="2850" b="0" i="0" u="none" strike="noStrike" cap="none">
              <a:solidFill>
                <a:schemeClr val="dk1"/>
              </a:solidFill>
              <a:latin typeface="Arial"/>
              <a:ea typeface="Arial"/>
              <a:cs typeface="Arial"/>
              <a:sym typeface="Arial"/>
            </a:endParaRPr>
          </a:p>
        </p:txBody>
      </p:sp>
      <p:sp>
        <p:nvSpPr>
          <p:cNvPr id="40" name="Google Shape;40;p2"/>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Displaced by war, Vilkhuvatka Community continues to serve its residents through a support hub in Kharkiv.</a:t>
            </a:r>
            <a:endParaRPr sz="1420" b="0" i="0" u="none" strike="noStrike" cap="none">
              <a:solidFill>
                <a:schemeClr val="dk1"/>
              </a:solidFill>
              <a:latin typeface="Arial"/>
              <a:ea typeface="Arial"/>
              <a:cs typeface="Arial"/>
              <a:sym typeface="Arial"/>
            </a:endParaRPr>
          </a:p>
        </p:txBody>
      </p:sp>
      <p:pic>
        <p:nvPicPr>
          <p:cNvPr id="41" name="Google Shape;41;p2" descr="/mnt/data/20260612_110028.jpg"/>
          <p:cNvPicPr preferRelativeResize="0"/>
          <p:nvPr/>
        </p:nvPicPr>
        <p:blipFill rotWithShape="1">
          <a:blip r:embed="rId4">
            <a:alphaModFix/>
          </a:blip>
          <a:srcRect t="9140" b="9140"/>
          <a:stretch/>
        </p:blipFill>
        <p:spPr>
          <a:xfrm>
            <a:off x="274320" y="1060704"/>
            <a:ext cx="5669280" cy="3474720"/>
          </a:xfrm>
          <a:prstGeom prst="rect">
            <a:avLst/>
          </a:prstGeom>
          <a:noFill/>
          <a:ln>
            <a:noFill/>
          </a:ln>
        </p:spPr>
      </p:pic>
      <p:sp>
        <p:nvSpPr>
          <p:cNvPr id="42" name="Google Shape;42;p2"/>
          <p:cNvSpPr/>
          <p:nvPr/>
        </p:nvSpPr>
        <p:spPr>
          <a:xfrm>
            <a:off x="457200" y="4069080"/>
            <a:ext cx="2514600" cy="548640"/>
          </a:xfrm>
          <a:prstGeom prst="roundRect">
            <a:avLst>
              <a:gd name="adj" fmla="val 13333"/>
            </a:avLst>
          </a:prstGeom>
          <a:solidFill>
            <a:srgbClr val="0E4D2A">
              <a:alpha val="96078"/>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
          <p:cNvSpPr/>
          <p:nvPr/>
        </p:nvSpPr>
        <p:spPr>
          <a:xfrm>
            <a:off x="594360" y="4215384"/>
            <a:ext cx="2240280" cy="10972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500"/>
              <a:buFont typeface="Play"/>
              <a:buNone/>
            </a:pPr>
            <a:r>
              <a:rPr lang="en-US" sz="1500" b="1" i="0" u="none" strike="noStrike" cap="none">
                <a:solidFill>
                  <a:srgbClr val="FFFFFF"/>
                </a:solidFill>
                <a:latin typeface="Play"/>
                <a:ea typeface="Play"/>
                <a:cs typeface="Play"/>
                <a:sym typeface="Play"/>
              </a:rPr>
              <a:t>Kharkiv Support Hub</a:t>
            </a:r>
            <a:endParaRPr sz="1500" b="0" i="0" u="none" strike="noStrike" cap="none">
              <a:solidFill>
                <a:schemeClr val="dk1"/>
              </a:solidFill>
              <a:latin typeface="Arial"/>
              <a:ea typeface="Arial"/>
              <a:cs typeface="Arial"/>
              <a:sym typeface="Arial"/>
            </a:endParaRPr>
          </a:p>
        </p:txBody>
      </p:sp>
      <p:sp>
        <p:nvSpPr>
          <p:cNvPr id="44" name="Google Shape;44;p2"/>
          <p:cNvSpPr/>
          <p:nvPr/>
        </p:nvSpPr>
        <p:spPr>
          <a:xfrm>
            <a:off x="6172200" y="1188720"/>
            <a:ext cx="5440680" cy="804672"/>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300"/>
              <a:buFont typeface="Arial"/>
              <a:buNone/>
            </a:pPr>
            <a:r>
              <a:rPr lang="en-US" sz="1300" b="0" i="0" u="none" strike="noStrike" cap="none">
                <a:solidFill>
                  <a:srgbClr val="202020"/>
                </a:solidFill>
                <a:latin typeface="Arial"/>
                <a:ea typeface="Arial"/>
                <a:cs typeface="Arial"/>
                <a:sym typeface="Arial"/>
              </a:rPr>
              <a:t>Vilkhuvatka Community is a frontline community in Kharkiv Region. Many residents were forced to leave their homes and relocate to Kharkiv. The Hub helps the community stay connected, access essential services, and preserve community life.</a:t>
            </a:r>
            <a:endParaRPr sz="1300" b="0" i="0" u="none" strike="noStrike" cap="none">
              <a:solidFill>
                <a:schemeClr val="dk1"/>
              </a:solidFill>
              <a:latin typeface="Arial"/>
              <a:ea typeface="Arial"/>
              <a:cs typeface="Arial"/>
              <a:sym typeface="Arial"/>
            </a:endParaRPr>
          </a:p>
        </p:txBody>
      </p:sp>
      <p:sp>
        <p:nvSpPr>
          <p:cNvPr id="45" name="Google Shape;45;p2"/>
          <p:cNvSpPr/>
          <p:nvPr/>
        </p:nvSpPr>
        <p:spPr>
          <a:xfrm>
            <a:off x="6172200" y="2212848"/>
            <a:ext cx="2423160" cy="786384"/>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 name="Google Shape;46;p2"/>
          <p:cNvSpPr/>
          <p:nvPr/>
        </p:nvSpPr>
        <p:spPr>
          <a:xfrm>
            <a:off x="6309360" y="2377440"/>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 name="Google Shape;47;p2" descr="/mnt/data/icon_pngs/people.png"/>
          <p:cNvPicPr preferRelativeResize="0"/>
          <p:nvPr/>
        </p:nvPicPr>
        <p:blipFill rotWithShape="1">
          <a:blip r:embed="rId5">
            <a:alphaModFix/>
          </a:blip>
          <a:srcRect/>
          <a:stretch/>
        </p:blipFill>
        <p:spPr>
          <a:xfrm>
            <a:off x="6413602" y="2481682"/>
            <a:ext cx="312725" cy="312725"/>
          </a:xfrm>
          <a:prstGeom prst="rect">
            <a:avLst/>
          </a:prstGeom>
          <a:noFill/>
          <a:ln>
            <a:noFill/>
          </a:ln>
        </p:spPr>
      </p:pic>
      <p:sp>
        <p:nvSpPr>
          <p:cNvPr id="48" name="Google Shape;48;p2"/>
          <p:cNvSpPr/>
          <p:nvPr/>
        </p:nvSpPr>
        <p:spPr>
          <a:xfrm>
            <a:off x="6976872" y="2377440"/>
            <a:ext cx="146304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2,437</a:t>
            </a:r>
            <a:endParaRPr sz="2200" b="0" i="0" u="none" strike="noStrike" cap="none">
              <a:solidFill>
                <a:schemeClr val="dk1"/>
              </a:solidFill>
              <a:latin typeface="Arial"/>
              <a:ea typeface="Arial"/>
              <a:cs typeface="Arial"/>
              <a:sym typeface="Arial"/>
            </a:endParaRPr>
          </a:p>
        </p:txBody>
      </p:sp>
      <p:sp>
        <p:nvSpPr>
          <p:cNvPr id="49" name="Google Shape;49;p2"/>
          <p:cNvSpPr/>
          <p:nvPr/>
        </p:nvSpPr>
        <p:spPr>
          <a:xfrm>
            <a:off x="6976872" y="2670048"/>
            <a:ext cx="146304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Displaced residents</a:t>
            </a:r>
            <a:endParaRPr sz="114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in Kharkiv</a:t>
            </a:r>
            <a:endParaRPr sz="1140" b="0" i="0" u="none" strike="noStrike" cap="none">
              <a:solidFill>
                <a:schemeClr val="dk1"/>
              </a:solidFill>
              <a:latin typeface="Arial"/>
              <a:ea typeface="Arial"/>
              <a:cs typeface="Arial"/>
              <a:sym typeface="Arial"/>
            </a:endParaRPr>
          </a:p>
        </p:txBody>
      </p:sp>
      <p:sp>
        <p:nvSpPr>
          <p:cNvPr id="50" name="Google Shape;50;p2"/>
          <p:cNvSpPr/>
          <p:nvPr/>
        </p:nvSpPr>
        <p:spPr>
          <a:xfrm>
            <a:off x="8842248" y="2212848"/>
            <a:ext cx="2423160" cy="786384"/>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 name="Google Shape;51;p2"/>
          <p:cNvSpPr/>
          <p:nvPr/>
        </p:nvSpPr>
        <p:spPr>
          <a:xfrm>
            <a:off x="8979408" y="2377440"/>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2" name="Google Shape;52;p2" descr="/mnt/data/icon_pngs/house.png"/>
          <p:cNvPicPr preferRelativeResize="0"/>
          <p:nvPr/>
        </p:nvPicPr>
        <p:blipFill rotWithShape="1">
          <a:blip r:embed="rId6">
            <a:alphaModFix/>
          </a:blip>
          <a:srcRect/>
          <a:stretch/>
        </p:blipFill>
        <p:spPr>
          <a:xfrm>
            <a:off x="9083650" y="2481682"/>
            <a:ext cx="312725" cy="312725"/>
          </a:xfrm>
          <a:prstGeom prst="rect">
            <a:avLst/>
          </a:prstGeom>
          <a:noFill/>
          <a:ln>
            <a:noFill/>
          </a:ln>
        </p:spPr>
      </p:pic>
      <p:sp>
        <p:nvSpPr>
          <p:cNvPr id="53" name="Google Shape;53;p2"/>
          <p:cNvSpPr/>
          <p:nvPr/>
        </p:nvSpPr>
        <p:spPr>
          <a:xfrm>
            <a:off x="9646920" y="2377440"/>
            <a:ext cx="146304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30</a:t>
            </a:r>
            <a:endParaRPr sz="2200" b="0" i="0" u="none" strike="noStrike" cap="none">
              <a:solidFill>
                <a:schemeClr val="dk1"/>
              </a:solidFill>
              <a:latin typeface="Arial"/>
              <a:ea typeface="Arial"/>
              <a:cs typeface="Arial"/>
              <a:sym typeface="Arial"/>
            </a:endParaRPr>
          </a:p>
        </p:txBody>
      </p:sp>
      <p:sp>
        <p:nvSpPr>
          <p:cNvPr id="54" name="Google Shape;54;p2"/>
          <p:cNvSpPr/>
          <p:nvPr/>
        </p:nvSpPr>
        <p:spPr>
          <a:xfrm>
            <a:off x="9646920" y="2670048"/>
            <a:ext cx="146304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Settlements</a:t>
            </a:r>
            <a:endParaRPr sz="1140" b="0" i="0" u="none" strike="noStrike" cap="none">
              <a:solidFill>
                <a:schemeClr val="dk1"/>
              </a:solidFill>
              <a:latin typeface="Arial"/>
              <a:ea typeface="Arial"/>
              <a:cs typeface="Arial"/>
              <a:sym typeface="Arial"/>
            </a:endParaRPr>
          </a:p>
        </p:txBody>
      </p:sp>
      <p:sp>
        <p:nvSpPr>
          <p:cNvPr id="55" name="Google Shape;55;p2"/>
          <p:cNvSpPr/>
          <p:nvPr/>
        </p:nvSpPr>
        <p:spPr>
          <a:xfrm>
            <a:off x="6172200" y="3182112"/>
            <a:ext cx="2423160" cy="786384"/>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 name="Google Shape;56;p2"/>
          <p:cNvSpPr/>
          <p:nvPr/>
        </p:nvSpPr>
        <p:spPr>
          <a:xfrm>
            <a:off x="6309360" y="3346704"/>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 name="Google Shape;57;p2" descr="/mnt/data/icon_pngs/pin.png"/>
          <p:cNvPicPr preferRelativeResize="0"/>
          <p:nvPr/>
        </p:nvPicPr>
        <p:blipFill rotWithShape="1">
          <a:blip r:embed="rId7">
            <a:alphaModFix/>
          </a:blip>
          <a:srcRect/>
          <a:stretch/>
        </p:blipFill>
        <p:spPr>
          <a:xfrm>
            <a:off x="6413602" y="3450946"/>
            <a:ext cx="312725" cy="312725"/>
          </a:xfrm>
          <a:prstGeom prst="rect">
            <a:avLst/>
          </a:prstGeom>
          <a:noFill/>
          <a:ln>
            <a:noFill/>
          </a:ln>
        </p:spPr>
      </p:pic>
      <p:sp>
        <p:nvSpPr>
          <p:cNvPr id="58" name="Google Shape;58;p2"/>
          <p:cNvSpPr/>
          <p:nvPr/>
        </p:nvSpPr>
        <p:spPr>
          <a:xfrm>
            <a:off x="6976872" y="3346704"/>
            <a:ext cx="146304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0–20 km</a:t>
            </a:r>
            <a:endParaRPr sz="2200" b="0" i="0" u="none" strike="noStrike" cap="none">
              <a:solidFill>
                <a:schemeClr val="dk1"/>
              </a:solidFill>
              <a:latin typeface="Arial"/>
              <a:ea typeface="Arial"/>
              <a:cs typeface="Arial"/>
              <a:sym typeface="Arial"/>
            </a:endParaRPr>
          </a:p>
        </p:txBody>
      </p:sp>
      <p:sp>
        <p:nvSpPr>
          <p:cNvPr id="59" name="Google Shape;59;p2"/>
          <p:cNvSpPr/>
          <p:nvPr/>
        </p:nvSpPr>
        <p:spPr>
          <a:xfrm>
            <a:off x="6976872" y="3639312"/>
            <a:ext cx="146304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From the frontline</a:t>
            </a:r>
            <a:endParaRPr sz="1140" b="0" i="0" u="none" strike="noStrike" cap="none">
              <a:solidFill>
                <a:schemeClr val="dk1"/>
              </a:solidFill>
              <a:latin typeface="Arial"/>
              <a:ea typeface="Arial"/>
              <a:cs typeface="Arial"/>
              <a:sym typeface="Arial"/>
            </a:endParaRPr>
          </a:p>
        </p:txBody>
      </p:sp>
      <p:sp>
        <p:nvSpPr>
          <p:cNvPr id="60" name="Google Shape;60;p2"/>
          <p:cNvSpPr/>
          <p:nvPr/>
        </p:nvSpPr>
        <p:spPr>
          <a:xfrm>
            <a:off x="8842248" y="3182112"/>
            <a:ext cx="2423160" cy="786384"/>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2"/>
          <p:cNvSpPr/>
          <p:nvPr/>
        </p:nvSpPr>
        <p:spPr>
          <a:xfrm>
            <a:off x="8979408" y="3346704"/>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2" name="Google Shape;62;p2" descr="/mnt/data/icon_pngs/services.png"/>
          <p:cNvPicPr preferRelativeResize="0"/>
          <p:nvPr/>
        </p:nvPicPr>
        <p:blipFill rotWithShape="1">
          <a:blip r:embed="rId8">
            <a:alphaModFix/>
          </a:blip>
          <a:srcRect/>
          <a:stretch/>
        </p:blipFill>
        <p:spPr>
          <a:xfrm>
            <a:off x="9083650" y="3450946"/>
            <a:ext cx="312725" cy="312725"/>
          </a:xfrm>
          <a:prstGeom prst="rect">
            <a:avLst/>
          </a:prstGeom>
          <a:noFill/>
          <a:ln>
            <a:noFill/>
          </a:ln>
        </p:spPr>
      </p:pic>
      <p:sp>
        <p:nvSpPr>
          <p:cNvPr id="63" name="Google Shape;63;p2"/>
          <p:cNvSpPr/>
          <p:nvPr/>
        </p:nvSpPr>
        <p:spPr>
          <a:xfrm>
            <a:off x="9646920" y="3346704"/>
            <a:ext cx="146304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76</a:t>
            </a:r>
            <a:endParaRPr sz="2200" b="0" i="0" u="none" strike="noStrike" cap="none">
              <a:solidFill>
                <a:schemeClr val="dk1"/>
              </a:solidFill>
              <a:latin typeface="Arial"/>
              <a:ea typeface="Arial"/>
              <a:cs typeface="Arial"/>
              <a:sym typeface="Arial"/>
            </a:endParaRPr>
          </a:p>
        </p:txBody>
      </p:sp>
      <p:sp>
        <p:nvSpPr>
          <p:cNvPr id="64" name="Google Shape;64;p2"/>
          <p:cNvSpPr/>
          <p:nvPr/>
        </p:nvSpPr>
        <p:spPr>
          <a:xfrm>
            <a:off x="9646920" y="3639312"/>
            <a:ext cx="146304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Services through</a:t>
            </a:r>
            <a:endParaRPr sz="114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the Hub</a:t>
            </a:r>
            <a:endParaRPr sz="1140" b="0" i="0" u="none" strike="noStrike" cap="none">
              <a:solidFill>
                <a:schemeClr val="dk1"/>
              </a:solidFill>
              <a:latin typeface="Arial"/>
              <a:ea typeface="Arial"/>
              <a:cs typeface="Arial"/>
              <a:sym typeface="Arial"/>
            </a:endParaRPr>
          </a:p>
        </p:txBody>
      </p:sp>
      <p:sp>
        <p:nvSpPr>
          <p:cNvPr id="65" name="Google Shape;65;p2"/>
          <p:cNvSpPr/>
          <p:nvPr/>
        </p:nvSpPr>
        <p:spPr>
          <a:xfrm>
            <a:off x="6172200" y="4151376"/>
            <a:ext cx="5093208" cy="786384"/>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2"/>
          <p:cNvSpPr/>
          <p:nvPr/>
        </p:nvSpPr>
        <p:spPr>
          <a:xfrm>
            <a:off x="6309360" y="4315968"/>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 name="Google Shape;67;p2" descr="/mnt/data/icon_pngs/area.png"/>
          <p:cNvPicPr preferRelativeResize="0"/>
          <p:nvPr/>
        </p:nvPicPr>
        <p:blipFill rotWithShape="1">
          <a:blip r:embed="rId9">
            <a:alphaModFix/>
          </a:blip>
          <a:srcRect/>
          <a:stretch/>
        </p:blipFill>
        <p:spPr>
          <a:xfrm>
            <a:off x="6413602" y="4420210"/>
            <a:ext cx="312725" cy="312725"/>
          </a:xfrm>
          <a:prstGeom prst="rect">
            <a:avLst/>
          </a:prstGeom>
          <a:noFill/>
          <a:ln>
            <a:noFill/>
          </a:ln>
        </p:spPr>
      </p:pic>
      <p:sp>
        <p:nvSpPr>
          <p:cNvPr id="68" name="Google Shape;68;p2"/>
          <p:cNvSpPr/>
          <p:nvPr/>
        </p:nvSpPr>
        <p:spPr>
          <a:xfrm>
            <a:off x="6976872" y="4315968"/>
            <a:ext cx="4133088"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279.9 m²</a:t>
            </a:r>
            <a:endParaRPr sz="2200" b="0" i="0" u="none" strike="noStrike" cap="none">
              <a:solidFill>
                <a:schemeClr val="dk1"/>
              </a:solidFill>
              <a:latin typeface="Arial"/>
              <a:ea typeface="Arial"/>
              <a:cs typeface="Arial"/>
              <a:sym typeface="Arial"/>
            </a:endParaRPr>
          </a:p>
        </p:txBody>
      </p:sp>
      <p:sp>
        <p:nvSpPr>
          <p:cNvPr id="69" name="Google Shape;69;p2"/>
          <p:cNvSpPr/>
          <p:nvPr/>
        </p:nvSpPr>
        <p:spPr>
          <a:xfrm>
            <a:off x="6976872" y="4608576"/>
            <a:ext cx="4133088"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Support center space</a:t>
            </a:r>
            <a:endParaRPr sz="1140" b="0" i="0" u="none" strike="noStrike" cap="none">
              <a:solidFill>
                <a:schemeClr val="dk1"/>
              </a:solidFill>
              <a:latin typeface="Arial"/>
              <a:ea typeface="Arial"/>
              <a:cs typeface="Arial"/>
              <a:sym typeface="Arial"/>
            </a:endParaRPr>
          </a:p>
        </p:txBody>
      </p:sp>
      <p:pic>
        <p:nvPicPr>
          <p:cNvPr id="70" name="Google Shape;70;p2" descr="/mnt/data/729674526_1010336095062621_8206184684688585021_n.jpg"/>
          <p:cNvPicPr preferRelativeResize="0"/>
          <p:nvPr/>
        </p:nvPicPr>
        <p:blipFill rotWithShape="1">
          <a:blip r:embed="rId10">
            <a:alphaModFix/>
          </a:blip>
          <a:srcRect t="44263" b="44263"/>
          <a:stretch/>
        </p:blipFill>
        <p:spPr>
          <a:xfrm>
            <a:off x="274320" y="5093573"/>
            <a:ext cx="11356849" cy="868680"/>
          </a:xfrm>
          <a:prstGeom prst="rect">
            <a:avLst/>
          </a:prstGeom>
          <a:noFill/>
          <a:ln>
            <a:noFill/>
          </a:ln>
        </p:spPr>
      </p:pic>
      <p:sp>
        <p:nvSpPr>
          <p:cNvPr id="71" name="Google Shape;71;p2"/>
          <p:cNvSpPr/>
          <p:nvPr/>
        </p:nvSpPr>
        <p:spPr>
          <a:xfrm>
            <a:off x="402336" y="5952258"/>
            <a:ext cx="11109900" cy="338400"/>
          </a:xfrm>
          <a:prstGeom prst="roundRect">
            <a:avLst>
              <a:gd name="adj" fmla="val 18919"/>
            </a:avLst>
          </a:prstGeom>
          <a:solidFill>
            <a:srgbClr val="0E4D2A">
              <a:alpha val="90196"/>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 name="Google Shape;72;p2"/>
          <p:cNvSpPr/>
          <p:nvPr/>
        </p:nvSpPr>
        <p:spPr>
          <a:xfrm>
            <a:off x="640080" y="6043698"/>
            <a:ext cx="10652700" cy="10980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180"/>
              <a:buFont typeface="Arial"/>
              <a:buNone/>
            </a:pPr>
            <a:r>
              <a:rPr lang="en-US" sz="1180" b="1" i="0" u="none" strike="noStrike" cap="none">
                <a:solidFill>
                  <a:srgbClr val="FFFFFF"/>
                </a:solidFill>
                <a:latin typeface="Arial"/>
                <a:ea typeface="Arial"/>
                <a:cs typeface="Arial"/>
                <a:sym typeface="Arial"/>
              </a:rPr>
              <a:t>The Hub is already a place where community life continues — now it needs a dedicated space for youth leadership, learning, and development.</a:t>
            </a:r>
            <a:endParaRPr sz="118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77"/>
        <p:cNvGrpSpPr/>
        <p:nvPr/>
      </p:nvGrpSpPr>
      <p:grpSpPr>
        <a:xfrm>
          <a:off x="0" y="0"/>
          <a:ext cx="0" cy="0"/>
          <a:chOff x="0" y="0"/>
          <a:chExt cx="0" cy="0"/>
        </a:xfrm>
      </p:grpSpPr>
      <p:pic>
        <p:nvPicPr>
          <p:cNvPr id="78" name="Google Shape;78;p3"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79" name="Google Shape;79;p3"/>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Why the Lab Is Needed</a:t>
            </a:r>
            <a:endParaRPr sz="2850" b="0" i="0" u="none" strike="noStrike" cap="none">
              <a:solidFill>
                <a:schemeClr val="dk1"/>
              </a:solidFill>
              <a:latin typeface="Arial"/>
              <a:ea typeface="Arial"/>
              <a:cs typeface="Arial"/>
              <a:sym typeface="Arial"/>
            </a:endParaRPr>
          </a:p>
        </p:txBody>
      </p:sp>
      <p:sp>
        <p:nvSpPr>
          <p:cNvPr id="80" name="Google Shape;80;p3"/>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Displacement did not only move people away from home — it disrupted learning, peer connection, and youth development.</a:t>
            </a:r>
            <a:endParaRPr sz="1420" b="0" i="0" u="none" strike="noStrike" cap="none">
              <a:solidFill>
                <a:schemeClr val="dk1"/>
              </a:solidFill>
              <a:latin typeface="Arial"/>
              <a:ea typeface="Arial"/>
              <a:cs typeface="Arial"/>
              <a:sym typeface="Arial"/>
            </a:endParaRPr>
          </a:p>
        </p:txBody>
      </p:sp>
      <p:pic>
        <p:nvPicPr>
          <p:cNvPr id="81" name="Google Shape;81;p3" descr="/mnt/data/728213615_1010336221729275_8880238520120479883_n.jpg"/>
          <p:cNvPicPr preferRelativeResize="0"/>
          <p:nvPr/>
        </p:nvPicPr>
        <p:blipFill rotWithShape="1">
          <a:blip r:embed="rId4">
            <a:alphaModFix/>
          </a:blip>
          <a:srcRect t="19263" b="19263"/>
          <a:stretch/>
        </p:blipFill>
        <p:spPr>
          <a:xfrm>
            <a:off x="274320" y="1188720"/>
            <a:ext cx="4709160" cy="4343400"/>
          </a:xfrm>
          <a:prstGeom prst="rect">
            <a:avLst/>
          </a:prstGeom>
          <a:noFill/>
          <a:ln>
            <a:noFill/>
          </a:ln>
        </p:spPr>
      </p:pic>
      <p:sp>
        <p:nvSpPr>
          <p:cNvPr id="82" name="Google Shape;82;p3"/>
          <p:cNvSpPr/>
          <p:nvPr/>
        </p:nvSpPr>
        <p:spPr>
          <a:xfrm>
            <a:off x="502920" y="4892040"/>
            <a:ext cx="4251960" cy="502920"/>
          </a:xfrm>
          <a:prstGeom prst="roundRect">
            <a:avLst>
              <a:gd name="adj" fmla="val 14545"/>
            </a:avLst>
          </a:prstGeom>
          <a:solidFill>
            <a:srgbClr val="0E4D2A">
              <a:alpha val="94901"/>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3" name="Google Shape;83;p3"/>
          <p:cNvSpPr/>
          <p:nvPr/>
        </p:nvSpPr>
        <p:spPr>
          <a:xfrm>
            <a:off x="658368" y="5020056"/>
            <a:ext cx="3931920" cy="18288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250"/>
              <a:buFont typeface="Arial"/>
              <a:buNone/>
            </a:pPr>
            <a:r>
              <a:rPr lang="en-US" sz="1250" b="1" i="0" u="none" strike="noStrike" cap="none">
                <a:solidFill>
                  <a:srgbClr val="FFFFFF"/>
                </a:solidFill>
                <a:latin typeface="Arial"/>
                <a:ea typeface="Arial"/>
                <a:cs typeface="Arial"/>
                <a:sym typeface="Arial"/>
              </a:rPr>
              <a:t>Education continues in displacement —</a:t>
            </a:r>
            <a:endParaRPr sz="125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FFFFFF"/>
              </a:buClr>
              <a:buSzPts val="1250"/>
              <a:buFont typeface="Arial"/>
              <a:buNone/>
            </a:pPr>
            <a:r>
              <a:rPr lang="en-US" sz="1250" b="1" i="0" u="none" strike="noStrike" cap="none">
                <a:solidFill>
                  <a:srgbClr val="FFFFFF"/>
                </a:solidFill>
                <a:latin typeface="Arial"/>
                <a:ea typeface="Arial"/>
                <a:cs typeface="Arial"/>
                <a:sym typeface="Arial"/>
              </a:rPr>
              <a:t>but young people need a dedicated space.</a:t>
            </a:r>
            <a:endParaRPr sz="1250" b="0" i="0" u="none" strike="noStrike" cap="none">
              <a:solidFill>
                <a:schemeClr val="dk1"/>
              </a:solidFill>
              <a:latin typeface="Arial"/>
              <a:ea typeface="Arial"/>
              <a:cs typeface="Arial"/>
              <a:sym typeface="Arial"/>
            </a:endParaRPr>
          </a:p>
        </p:txBody>
      </p:sp>
      <p:sp>
        <p:nvSpPr>
          <p:cNvPr id="84" name="Google Shape;84;p3"/>
          <p:cNvSpPr/>
          <p:nvPr/>
        </p:nvSpPr>
        <p:spPr>
          <a:xfrm>
            <a:off x="5440680" y="1389888"/>
            <a:ext cx="2926080" cy="1097280"/>
          </a:xfrm>
          <a:prstGeom prst="roundRect">
            <a:avLst>
              <a:gd name="adj" fmla="val 6667"/>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3"/>
          <p:cNvSpPr/>
          <p:nvPr/>
        </p:nvSpPr>
        <p:spPr>
          <a:xfrm>
            <a:off x="5586984" y="155448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6" name="Google Shape;86;p3" descr="/mnt/data/icon_pngs/book.png"/>
          <p:cNvPicPr preferRelativeResize="0"/>
          <p:nvPr/>
        </p:nvPicPr>
        <p:blipFill rotWithShape="1">
          <a:blip r:embed="rId5">
            <a:alphaModFix/>
          </a:blip>
          <a:srcRect/>
          <a:stretch/>
        </p:blipFill>
        <p:spPr>
          <a:xfrm>
            <a:off x="5682082" y="1649578"/>
            <a:ext cx="285293" cy="285293"/>
          </a:xfrm>
          <a:prstGeom prst="rect">
            <a:avLst/>
          </a:prstGeom>
          <a:noFill/>
          <a:ln>
            <a:noFill/>
          </a:ln>
        </p:spPr>
      </p:pic>
      <p:sp>
        <p:nvSpPr>
          <p:cNvPr id="87" name="Google Shape;87;p3"/>
          <p:cNvSpPr/>
          <p:nvPr/>
        </p:nvSpPr>
        <p:spPr>
          <a:xfrm>
            <a:off x="6190488" y="1563624"/>
            <a:ext cx="20574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Learning loss</a:t>
            </a:r>
            <a:endParaRPr sz="1320" b="0" i="0" u="none" strike="noStrike" cap="none">
              <a:solidFill>
                <a:schemeClr val="dk1"/>
              </a:solidFill>
              <a:latin typeface="Arial"/>
              <a:ea typeface="Arial"/>
              <a:cs typeface="Arial"/>
              <a:sym typeface="Arial"/>
            </a:endParaRPr>
          </a:p>
        </p:txBody>
      </p:sp>
      <p:sp>
        <p:nvSpPr>
          <p:cNvPr id="88" name="Google Shape;88;p3"/>
          <p:cNvSpPr/>
          <p:nvPr/>
        </p:nvSpPr>
        <p:spPr>
          <a:xfrm>
            <a:off x="6190488" y="1920240"/>
            <a:ext cx="202996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Children need structured support to catch up and stay motivated.</a:t>
            </a:r>
            <a:endParaRPr sz="940" b="0" i="0" u="none" strike="noStrike" cap="none">
              <a:solidFill>
                <a:schemeClr val="dk1"/>
              </a:solidFill>
              <a:latin typeface="Arial"/>
              <a:ea typeface="Arial"/>
              <a:cs typeface="Arial"/>
              <a:sym typeface="Arial"/>
            </a:endParaRPr>
          </a:p>
        </p:txBody>
      </p:sp>
      <p:sp>
        <p:nvSpPr>
          <p:cNvPr id="89" name="Google Shape;89;p3"/>
          <p:cNvSpPr/>
          <p:nvPr/>
        </p:nvSpPr>
        <p:spPr>
          <a:xfrm>
            <a:off x="8549640" y="1389888"/>
            <a:ext cx="2926080" cy="1097280"/>
          </a:xfrm>
          <a:prstGeom prst="roundRect">
            <a:avLst>
              <a:gd name="adj" fmla="val 6667"/>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3"/>
          <p:cNvSpPr/>
          <p:nvPr/>
        </p:nvSpPr>
        <p:spPr>
          <a:xfrm>
            <a:off x="8695944" y="155448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1" name="Google Shape;91;p3" descr="/mnt/data/icon_pngs/shield.png"/>
          <p:cNvPicPr preferRelativeResize="0"/>
          <p:nvPr/>
        </p:nvPicPr>
        <p:blipFill rotWithShape="1">
          <a:blip r:embed="rId6">
            <a:alphaModFix/>
          </a:blip>
          <a:srcRect/>
          <a:stretch/>
        </p:blipFill>
        <p:spPr>
          <a:xfrm>
            <a:off x="8791042" y="1649578"/>
            <a:ext cx="285293" cy="285293"/>
          </a:xfrm>
          <a:prstGeom prst="rect">
            <a:avLst/>
          </a:prstGeom>
          <a:noFill/>
          <a:ln>
            <a:noFill/>
          </a:ln>
        </p:spPr>
      </p:pic>
      <p:sp>
        <p:nvSpPr>
          <p:cNvPr id="92" name="Google Shape;92;p3"/>
          <p:cNvSpPr/>
          <p:nvPr/>
        </p:nvSpPr>
        <p:spPr>
          <a:xfrm>
            <a:off x="9299448" y="1563624"/>
            <a:ext cx="20574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Safe youth space</a:t>
            </a:r>
            <a:endParaRPr sz="1320" b="0" i="0" u="none" strike="noStrike" cap="none">
              <a:solidFill>
                <a:schemeClr val="dk1"/>
              </a:solidFill>
              <a:latin typeface="Arial"/>
              <a:ea typeface="Arial"/>
              <a:cs typeface="Arial"/>
              <a:sym typeface="Arial"/>
            </a:endParaRPr>
          </a:p>
        </p:txBody>
      </p:sp>
      <p:sp>
        <p:nvSpPr>
          <p:cNvPr id="93" name="Google Shape;93;p3"/>
          <p:cNvSpPr/>
          <p:nvPr/>
        </p:nvSpPr>
        <p:spPr>
          <a:xfrm>
            <a:off x="9299448" y="1920240"/>
            <a:ext cx="202996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Young people need a place to learn, gather, and feel protected.</a:t>
            </a:r>
            <a:endParaRPr sz="940" b="0" i="0" u="none" strike="noStrike" cap="none">
              <a:solidFill>
                <a:schemeClr val="dk1"/>
              </a:solidFill>
              <a:latin typeface="Arial"/>
              <a:ea typeface="Arial"/>
              <a:cs typeface="Arial"/>
              <a:sym typeface="Arial"/>
            </a:endParaRPr>
          </a:p>
        </p:txBody>
      </p:sp>
      <p:sp>
        <p:nvSpPr>
          <p:cNvPr id="94" name="Google Shape;94;p3"/>
          <p:cNvSpPr/>
          <p:nvPr/>
        </p:nvSpPr>
        <p:spPr>
          <a:xfrm>
            <a:off x="5440680" y="2743200"/>
            <a:ext cx="2926080" cy="1097280"/>
          </a:xfrm>
          <a:prstGeom prst="roundRect">
            <a:avLst>
              <a:gd name="adj" fmla="val 6667"/>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3"/>
          <p:cNvSpPr/>
          <p:nvPr/>
        </p:nvSpPr>
        <p:spPr>
          <a:xfrm>
            <a:off x="5586984" y="290779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6" name="Google Shape;96;p3" descr="/mnt/data/icon_pngs/laptop.png"/>
          <p:cNvPicPr preferRelativeResize="0"/>
          <p:nvPr/>
        </p:nvPicPr>
        <p:blipFill rotWithShape="1">
          <a:blip r:embed="rId7">
            <a:alphaModFix/>
          </a:blip>
          <a:srcRect/>
          <a:stretch/>
        </p:blipFill>
        <p:spPr>
          <a:xfrm>
            <a:off x="5682082" y="3002890"/>
            <a:ext cx="285293" cy="285293"/>
          </a:xfrm>
          <a:prstGeom prst="rect">
            <a:avLst/>
          </a:prstGeom>
          <a:noFill/>
          <a:ln>
            <a:noFill/>
          </a:ln>
        </p:spPr>
      </p:pic>
      <p:sp>
        <p:nvSpPr>
          <p:cNvPr id="97" name="Google Shape;97;p3"/>
          <p:cNvSpPr/>
          <p:nvPr/>
        </p:nvSpPr>
        <p:spPr>
          <a:xfrm>
            <a:off x="6190488" y="2916936"/>
            <a:ext cx="20574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Digital access</a:t>
            </a:r>
            <a:endParaRPr sz="1320" b="0" i="0" u="none" strike="noStrike" cap="none">
              <a:solidFill>
                <a:schemeClr val="dk1"/>
              </a:solidFill>
              <a:latin typeface="Arial"/>
              <a:ea typeface="Arial"/>
              <a:cs typeface="Arial"/>
              <a:sym typeface="Arial"/>
            </a:endParaRPr>
          </a:p>
        </p:txBody>
      </p:sp>
      <p:sp>
        <p:nvSpPr>
          <p:cNvPr id="98" name="Google Shape;98;p3"/>
          <p:cNvSpPr/>
          <p:nvPr/>
        </p:nvSpPr>
        <p:spPr>
          <a:xfrm>
            <a:off x="6190488" y="3273552"/>
            <a:ext cx="202996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Technology skills are essential for future education and careers.</a:t>
            </a:r>
            <a:endParaRPr sz="940" b="0" i="0" u="none" strike="noStrike" cap="none">
              <a:solidFill>
                <a:schemeClr val="dk1"/>
              </a:solidFill>
              <a:latin typeface="Arial"/>
              <a:ea typeface="Arial"/>
              <a:cs typeface="Arial"/>
              <a:sym typeface="Arial"/>
            </a:endParaRPr>
          </a:p>
        </p:txBody>
      </p:sp>
      <p:sp>
        <p:nvSpPr>
          <p:cNvPr id="99" name="Google Shape;99;p3"/>
          <p:cNvSpPr/>
          <p:nvPr/>
        </p:nvSpPr>
        <p:spPr>
          <a:xfrm>
            <a:off x="8549640" y="2743200"/>
            <a:ext cx="2926080" cy="1097280"/>
          </a:xfrm>
          <a:prstGeom prst="roundRect">
            <a:avLst>
              <a:gd name="adj" fmla="val 6667"/>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 name="Google Shape;100;p3"/>
          <p:cNvSpPr/>
          <p:nvPr/>
        </p:nvSpPr>
        <p:spPr>
          <a:xfrm>
            <a:off x="8695944" y="290779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01" name="Google Shape;101;p3" descr="/mnt/data/icon_pngs/leader.png"/>
          <p:cNvPicPr preferRelativeResize="0"/>
          <p:nvPr/>
        </p:nvPicPr>
        <p:blipFill rotWithShape="1">
          <a:blip r:embed="rId8">
            <a:alphaModFix/>
          </a:blip>
          <a:srcRect/>
          <a:stretch/>
        </p:blipFill>
        <p:spPr>
          <a:xfrm>
            <a:off x="8791042" y="3002890"/>
            <a:ext cx="285293" cy="285293"/>
          </a:xfrm>
          <a:prstGeom prst="rect">
            <a:avLst/>
          </a:prstGeom>
          <a:noFill/>
          <a:ln>
            <a:noFill/>
          </a:ln>
        </p:spPr>
      </p:pic>
      <p:sp>
        <p:nvSpPr>
          <p:cNvPr id="102" name="Google Shape;102;p3"/>
          <p:cNvSpPr/>
          <p:nvPr/>
        </p:nvSpPr>
        <p:spPr>
          <a:xfrm>
            <a:off x="9299448" y="2916936"/>
            <a:ext cx="205740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Leadership pathways</a:t>
            </a:r>
            <a:endParaRPr sz="1320" b="0" i="0" u="none" strike="noStrike" cap="none">
              <a:solidFill>
                <a:schemeClr val="dk1"/>
              </a:solidFill>
              <a:latin typeface="Arial"/>
              <a:ea typeface="Arial"/>
              <a:cs typeface="Arial"/>
              <a:sym typeface="Arial"/>
            </a:endParaRPr>
          </a:p>
        </p:txBody>
      </p:sp>
      <p:sp>
        <p:nvSpPr>
          <p:cNvPr id="103" name="Google Shape;103;p3"/>
          <p:cNvSpPr/>
          <p:nvPr/>
        </p:nvSpPr>
        <p:spPr>
          <a:xfrm>
            <a:off x="9299448" y="3273552"/>
            <a:ext cx="202996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Youth need mentoring, teamwork, and project-based learning.</a:t>
            </a:r>
            <a:endParaRPr sz="940" b="0" i="0" u="none" strike="noStrike" cap="none">
              <a:solidFill>
                <a:schemeClr val="dk1"/>
              </a:solidFill>
              <a:latin typeface="Arial"/>
              <a:ea typeface="Arial"/>
              <a:cs typeface="Arial"/>
              <a:sym typeface="Arial"/>
            </a:endParaRPr>
          </a:p>
        </p:txBody>
      </p:sp>
      <p:sp>
        <p:nvSpPr>
          <p:cNvPr id="104" name="Google Shape;104;p3"/>
          <p:cNvSpPr/>
          <p:nvPr/>
        </p:nvSpPr>
        <p:spPr>
          <a:xfrm>
            <a:off x="5440680" y="4407408"/>
            <a:ext cx="6035040" cy="676656"/>
          </a:xfrm>
          <a:prstGeom prst="roundRect">
            <a:avLst>
              <a:gd name="adj" fmla="val 10811"/>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3"/>
          <p:cNvSpPr/>
          <p:nvPr/>
        </p:nvSpPr>
        <p:spPr>
          <a:xfrm>
            <a:off x="5715000" y="4599432"/>
            <a:ext cx="5486400" cy="16459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350"/>
              <a:buFont typeface="Arial"/>
              <a:buNone/>
            </a:pPr>
            <a:r>
              <a:rPr lang="en-US" sz="1350" b="1" i="0" u="none" strike="noStrike" cap="none">
                <a:solidFill>
                  <a:srgbClr val="FFFFFF"/>
                </a:solidFill>
                <a:latin typeface="Arial"/>
                <a:ea typeface="Arial"/>
                <a:cs typeface="Arial"/>
                <a:sym typeface="Arial"/>
              </a:rPr>
              <a:t>The next step is to transform an unused basement into a dedicated Leadership &amp; Learning Lab for children and youth.</a:t>
            </a:r>
            <a:endParaRPr sz="1350" b="0" i="0" u="none" strike="noStrike" cap="none">
              <a:solidFill>
                <a:schemeClr val="dk1"/>
              </a:solidFill>
              <a:latin typeface="Arial"/>
              <a:ea typeface="Arial"/>
              <a:cs typeface="Arial"/>
              <a:sym typeface="Arial"/>
            </a:endParaRPr>
          </a:p>
        </p:txBody>
      </p:sp>
      <p:cxnSp>
        <p:nvCxnSpPr>
          <p:cNvPr id="106" name="Google Shape;106;p3"/>
          <p:cNvCxnSpPr/>
          <p:nvPr/>
        </p:nvCxnSpPr>
        <p:spPr>
          <a:xfrm>
            <a:off x="5440680" y="5596128"/>
            <a:ext cx="6035040" cy="0"/>
          </a:xfrm>
          <a:prstGeom prst="straightConnector1">
            <a:avLst/>
          </a:prstGeom>
          <a:noFill/>
          <a:ln w="25400" cap="flat" cmpd="sng">
            <a:solidFill>
              <a:srgbClr val="8DB240"/>
            </a:solidFill>
            <a:prstDash val="solid"/>
            <a:round/>
            <a:headEnd type="none" w="sm" len="sm"/>
            <a:tailEnd type="none" w="sm" len="sm"/>
          </a:ln>
        </p:spPr>
      </p:cxnSp>
      <p:sp>
        <p:nvSpPr>
          <p:cNvPr id="107" name="Google Shape;107;p3"/>
          <p:cNvSpPr/>
          <p:nvPr/>
        </p:nvSpPr>
        <p:spPr>
          <a:xfrm>
            <a:off x="5440680" y="5806440"/>
            <a:ext cx="6035040" cy="18288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250"/>
              <a:buFont typeface="Arial"/>
              <a:buNone/>
            </a:pPr>
            <a:r>
              <a:rPr lang="en-US" sz="1250" b="0" i="1" u="none" strike="noStrike" cap="none">
                <a:solidFill>
                  <a:srgbClr val="555555"/>
                </a:solidFill>
                <a:latin typeface="Arial"/>
                <a:ea typeface="Arial"/>
                <a:cs typeface="Arial"/>
                <a:sym typeface="Arial"/>
              </a:rPr>
              <a:t>From a support hub to a youth development ecosystem</a:t>
            </a:r>
            <a:endParaRPr sz="125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112"/>
        <p:cNvGrpSpPr/>
        <p:nvPr/>
      </p:nvGrpSpPr>
      <p:grpSpPr>
        <a:xfrm>
          <a:off x="0" y="0"/>
          <a:ext cx="0" cy="0"/>
          <a:chOff x="0" y="0"/>
          <a:chExt cx="0" cy="0"/>
        </a:xfrm>
      </p:grpSpPr>
      <p:pic>
        <p:nvPicPr>
          <p:cNvPr id="113" name="Google Shape;113;p4"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114" name="Google Shape;114;p4"/>
          <p:cNvSpPr/>
          <p:nvPr/>
        </p:nvSpPr>
        <p:spPr>
          <a:xfrm>
            <a:off x="3291782" y="346493"/>
            <a:ext cx="90984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Our Vision: From Basement to Leadership </a:t>
            </a:r>
            <a:endParaRPr sz="2850" b="1" i="0" u="none" strike="noStrike" cap="none">
              <a:solidFill>
                <a:srgbClr val="0E4D2A"/>
              </a:solidFill>
              <a:latin typeface="Play"/>
              <a:ea typeface="Play"/>
              <a:cs typeface="Play"/>
              <a:sym typeface="Play"/>
            </a:endParaRPr>
          </a:p>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&amp; Learning Lab</a:t>
            </a:r>
            <a:endParaRPr sz="2850" b="0" i="0" u="none" strike="noStrike" cap="none">
              <a:solidFill>
                <a:schemeClr val="dk1"/>
              </a:solidFill>
              <a:latin typeface="Arial"/>
              <a:ea typeface="Arial"/>
              <a:cs typeface="Arial"/>
              <a:sym typeface="Arial"/>
            </a:endParaRPr>
          </a:p>
        </p:txBody>
      </p:sp>
      <p:sp>
        <p:nvSpPr>
          <p:cNvPr id="115" name="Google Shape;115;p4"/>
          <p:cNvSpPr/>
          <p:nvPr/>
        </p:nvSpPr>
        <p:spPr>
          <a:xfrm>
            <a:off x="3291783" y="1041431"/>
            <a:ext cx="9006900" cy="3201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A renovated protected space designed for learning, collaboration, leadership, and community recovery.</a:t>
            </a:r>
            <a:endParaRPr sz="1420" b="0" i="0" u="none" strike="noStrike" cap="none">
              <a:solidFill>
                <a:schemeClr val="dk1"/>
              </a:solidFill>
              <a:latin typeface="Arial"/>
              <a:ea typeface="Arial"/>
              <a:cs typeface="Arial"/>
              <a:sym typeface="Arial"/>
            </a:endParaRPr>
          </a:p>
        </p:txBody>
      </p:sp>
      <p:sp>
        <p:nvSpPr>
          <p:cNvPr id="116" name="Google Shape;116;p4"/>
          <p:cNvSpPr/>
          <p:nvPr/>
        </p:nvSpPr>
        <p:spPr>
          <a:xfrm>
            <a:off x="320040" y="1480501"/>
            <a:ext cx="960000" cy="137100"/>
          </a:xfrm>
          <a:prstGeom prst="roundRect">
            <a:avLst>
              <a:gd name="adj" fmla="val 16667"/>
            </a:avLst>
          </a:prstGeom>
          <a:solidFill>
            <a:srgbClr val="0E4D2A"/>
          </a:solidFill>
          <a:ln w="9525" cap="flat" cmpd="sng">
            <a:solidFill>
              <a:srgbClr val="0E4D2A"/>
            </a:solidFill>
            <a:prstDash val="solid"/>
            <a:round/>
            <a:headEnd type="none" w="sm" len="sm"/>
            <a:tailEnd type="none" w="sm" len="sm"/>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850"/>
              <a:buFont typeface="Arial"/>
              <a:buNone/>
            </a:pPr>
            <a:r>
              <a:rPr lang="en-US" sz="850" b="1" i="0" u="none" strike="noStrike" cap="none">
                <a:solidFill>
                  <a:srgbClr val="FFFFFF"/>
                </a:solidFill>
                <a:latin typeface="Arial"/>
                <a:ea typeface="Arial"/>
                <a:cs typeface="Arial"/>
                <a:sym typeface="Arial"/>
              </a:rPr>
              <a:t>THE SOLUTION</a:t>
            </a:r>
            <a:endParaRPr sz="850" b="0" i="0" u="none" strike="noStrike" cap="none">
              <a:solidFill>
                <a:schemeClr val="dk1"/>
              </a:solidFill>
              <a:latin typeface="Arial"/>
              <a:ea typeface="Arial"/>
              <a:cs typeface="Arial"/>
              <a:sym typeface="Arial"/>
            </a:endParaRPr>
          </a:p>
        </p:txBody>
      </p:sp>
      <p:sp>
        <p:nvSpPr>
          <p:cNvPr id="117" name="Google Shape;117;p4"/>
          <p:cNvSpPr/>
          <p:nvPr/>
        </p:nvSpPr>
        <p:spPr>
          <a:xfrm>
            <a:off x="320040" y="1791397"/>
            <a:ext cx="3200400" cy="960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400"/>
              <a:buFont typeface="Arial"/>
              <a:buNone/>
            </a:pPr>
            <a:r>
              <a:rPr lang="en-US" sz="1400" b="0" i="0" u="none" strike="noStrike" cap="none">
                <a:solidFill>
                  <a:srgbClr val="202020"/>
                </a:solidFill>
                <a:latin typeface="Arial"/>
                <a:ea typeface="Arial"/>
                <a:cs typeface="Arial"/>
                <a:sym typeface="Arial"/>
              </a:rPr>
              <a:t>Transform an unused basement into a modern, flexible Lab where children and youth can learn, collaborate, develop leadership skills, and prepare to rebuild their community.</a:t>
            </a:r>
            <a:endParaRPr sz="1400" b="0" i="0" u="none" strike="noStrike" cap="none">
              <a:solidFill>
                <a:schemeClr val="dk1"/>
              </a:solidFill>
              <a:latin typeface="Arial"/>
              <a:ea typeface="Arial"/>
              <a:cs typeface="Arial"/>
              <a:sym typeface="Arial"/>
            </a:endParaRPr>
          </a:p>
        </p:txBody>
      </p:sp>
      <p:sp>
        <p:nvSpPr>
          <p:cNvPr id="118" name="Google Shape;118;p4"/>
          <p:cNvSpPr/>
          <p:nvPr/>
        </p:nvSpPr>
        <p:spPr>
          <a:xfrm>
            <a:off x="320040" y="3071557"/>
            <a:ext cx="3200400" cy="384000"/>
          </a:xfrm>
          <a:prstGeom prst="roundRect">
            <a:avLst>
              <a:gd name="adj" fmla="val 16667"/>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4"/>
          <p:cNvSpPr/>
          <p:nvPr/>
        </p:nvSpPr>
        <p:spPr>
          <a:xfrm>
            <a:off x="493776" y="3181285"/>
            <a:ext cx="2853000" cy="1098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150"/>
              <a:buFont typeface="Arial"/>
              <a:buNone/>
            </a:pPr>
            <a:r>
              <a:rPr lang="en-US" sz="1150" b="1" i="0" u="none" strike="noStrike" cap="none">
                <a:solidFill>
                  <a:srgbClr val="FFFFFF"/>
                </a:solidFill>
                <a:latin typeface="Arial"/>
                <a:ea typeface="Arial"/>
                <a:cs typeface="Arial"/>
                <a:sym typeface="Arial"/>
              </a:rPr>
              <a:t>Future Leadership &amp; Learning Lab</a:t>
            </a:r>
            <a:endParaRPr sz="1150" b="0" i="0" u="none" strike="noStrike" cap="none">
              <a:solidFill>
                <a:schemeClr val="dk1"/>
              </a:solidFill>
              <a:latin typeface="Arial"/>
              <a:ea typeface="Arial"/>
              <a:cs typeface="Arial"/>
              <a:sym typeface="Arial"/>
            </a:endParaRPr>
          </a:p>
        </p:txBody>
      </p:sp>
      <p:pic>
        <p:nvPicPr>
          <p:cNvPr id="120" name="Google Shape;120;p4" descr="/mnt/data/slide4_room_crop.png"/>
          <p:cNvPicPr preferRelativeResize="0"/>
          <p:nvPr/>
        </p:nvPicPr>
        <p:blipFill rotWithShape="1">
          <a:blip r:embed="rId4">
            <a:alphaModFix/>
          </a:blip>
          <a:srcRect l="22768" r="22768"/>
          <a:stretch/>
        </p:blipFill>
        <p:spPr>
          <a:xfrm>
            <a:off x="3794760" y="1480307"/>
            <a:ext cx="8092439" cy="4005072"/>
          </a:xfrm>
          <a:prstGeom prst="rect">
            <a:avLst/>
          </a:prstGeom>
          <a:noFill/>
          <a:ln>
            <a:noFill/>
          </a:ln>
        </p:spPr>
      </p:pic>
      <p:sp>
        <p:nvSpPr>
          <p:cNvPr id="121" name="Google Shape;121;p4"/>
          <p:cNvSpPr/>
          <p:nvPr/>
        </p:nvSpPr>
        <p:spPr>
          <a:xfrm>
            <a:off x="3794760" y="5704835"/>
            <a:ext cx="2514600" cy="960000"/>
          </a:xfrm>
          <a:prstGeom prst="roundRect">
            <a:avLst>
              <a:gd name="adj" fmla="val 7619"/>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4"/>
          <p:cNvSpPr/>
          <p:nvPr/>
        </p:nvSpPr>
        <p:spPr>
          <a:xfrm>
            <a:off x="3941064" y="5869427"/>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3" name="Google Shape;123;p4" descr="/mnt/data/icon_pngs/book.png"/>
          <p:cNvPicPr preferRelativeResize="0"/>
          <p:nvPr/>
        </p:nvPicPr>
        <p:blipFill rotWithShape="1">
          <a:blip r:embed="rId5">
            <a:alphaModFix/>
          </a:blip>
          <a:srcRect/>
          <a:stretch/>
        </p:blipFill>
        <p:spPr>
          <a:xfrm>
            <a:off x="4036162" y="5964525"/>
            <a:ext cx="285293" cy="285293"/>
          </a:xfrm>
          <a:prstGeom prst="rect">
            <a:avLst/>
          </a:prstGeom>
          <a:noFill/>
          <a:ln>
            <a:noFill/>
          </a:ln>
        </p:spPr>
      </p:pic>
      <p:sp>
        <p:nvSpPr>
          <p:cNvPr id="124" name="Google Shape;124;p4"/>
          <p:cNvSpPr/>
          <p:nvPr/>
        </p:nvSpPr>
        <p:spPr>
          <a:xfrm>
            <a:off x="4544568" y="5878571"/>
            <a:ext cx="16458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Learn</a:t>
            </a:r>
            <a:endParaRPr sz="1320" b="0" i="0" u="none" strike="noStrike" cap="none">
              <a:solidFill>
                <a:schemeClr val="dk1"/>
              </a:solidFill>
              <a:latin typeface="Arial"/>
              <a:ea typeface="Arial"/>
              <a:cs typeface="Arial"/>
              <a:sym typeface="Arial"/>
            </a:endParaRPr>
          </a:p>
        </p:txBody>
      </p:sp>
      <p:sp>
        <p:nvSpPr>
          <p:cNvPr id="125" name="Google Shape;125;p4"/>
          <p:cNvSpPr/>
          <p:nvPr/>
        </p:nvSpPr>
        <p:spPr>
          <a:xfrm>
            <a:off x="4544568" y="6235187"/>
            <a:ext cx="1618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Catch-up learning and school readiness.</a:t>
            </a:r>
            <a:endParaRPr sz="940" b="0" i="0" u="none" strike="noStrike" cap="none">
              <a:solidFill>
                <a:schemeClr val="dk1"/>
              </a:solidFill>
              <a:latin typeface="Arial"/>
              <a:ea typeface="Arial"/>
              <a:cs typeface="Arial"/>
              <a:sym typeface="Arial"/>
            </a:endParaRPr>
          </a:p>
        </p:txBody>
      </p:sp>
      <p:sp>
        <p:nvSpPr>
          <p:cNvPr id="126" name="Google Shape;126;p4"/>
          <p:cNvSpPr/>
          <p:nvPr/>
        </p:nvSpPr>
        <p:spPr>
          <a:xfrm>
            <a:off x="6446520" y="5704835"/>
            <a:ext cx="2514600" cy="960000"/>
          </a:xfrm>
          <a:prstGeom prst="roundRect">
            <a:avLst>
              <a:gd name="adj" fmla="val 7619"/>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4"/>
          <p:cNvSpPr/>
          <p:nvPr/>
        </p:nvSpPr>
        <p:spPr>
          <a:xfrm>
            <a:off x="6592824" y="5869427"/>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8" name="Google Shape;128;p4" descr="/mnt/data/icon_pngs/people.png"/>
          <p:cNvPicPr preferRelativeResize="0"/>
          <p:nvPr/>
        </p:nvPicPr>
        <p:blipFill rotWithShape="1">
          <a:blip r:embed="rId6">
            <a:alphaModFix/>
          </a:blip>
          <a:srcRect/>
          <a:stretch/>
        </p:blipFill>
        <p:spPr>
          <a:xfrm>
            <a:off x="6687922" y="5964525"/>
            <a:ext cx="285293" cy="285293"/>
          </a:xfrm>
          <a:prstGeom prst="rect">
            <a:avLst/>
          </a:prstGeom>
          <a:noFill/>
          <a:ln>
            <a:noFill/>
          </a:ln>
        </p:spPr>
      </p:pic>
      <p:sp>
        <p:nvSpPr>
          <p:cNvPr id="129" name="Google Shape;129;p4"/>
          <p:cNvSpPr/>
          <p:nvPr/>
        </p:nvSpPr>
        <p:spPr>
          <a:xfrm>
            <a:off x="7196328" y="5878571"/>
            <a:ext cx="16458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Collaborate</a:t>
            </a:r>
            <a:endParaRPr sz="1320" b="0" i="0" u="none" strike="noStrike" cap="none">
              <a:solidFill>
                <a:schemeClr val="dk1"/>
              </a:solidFill>
              <a:latin typeface="Arial"/>
              <a:ea typeface="Arial"/>
              <a:cs typeface="Arial"/>
              <a:sym typeface="Arial"/>
            </a:endParaRPr>
          </a:p>
        </p:txBody>
      </p:sp>
      <p:sp>
        <p:nvSpPr>
          <p:cNvPr id="130" name="Google Shape;130;p4"/>
          <p:cNvSpPr/>
          <p:nvPr/>
        </p:nvSpPr>
        <p:spPr>
          <a:xfrm>
            <a:off x="7196328" y="6235187"/>
            <a:ext cx="1618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Team projects and peer learning.</a:t>
            </a:r>
            <a:endParaRPr sz="940" b="0" i="0" u="none" strike="noStrike" cap="none">
              <a:solidFill>
                <a:schemeClr val="dk1"/>
              </a:solidFill>
              <a:latin typeface="Arial"/>
              <a:ea typeface="Arial"/>
              <a:cs typeface="Arial"/>
              <a:sym typeface="Arial"/>
            </a:endParaRPr>
          </a:p>
        </p:txBody>
      </p:sp>
      <p:sp>
        <p:nvSpPr>
          <p:cNvPr id="131" name="Google Shape;131;p4"/>
          <p:cNvSpPr/>
          <p:nvPr/>
        </p:nvSpPr>
        <p:spPr>
          <a:xfrm>
            <a:off x="9098280" y="5704835"/>
            <a:ext cx="2514600" cy="960000"/>
          </a:xfrm>
          <a:prstGeom prst="roundRect">
            <a:avLst>
              <a:gd name="adj" fmla="val 7619"/>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4"/>
          <p:cNvSpPr/>
          <p:nvPr/>
        </p:nvSpPr>
        <p:spPr>
          <a:xfrm>
            <a:off x="9244584" y="5869427"/>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3" name="Google Shape;133;p4" descr="/mnt/data/icon_pngs/leader.png"/>
          <p:cNvPicPr preferRelativeResize="0"/>
          <p:nvPr/>
        </p:nvPicPr>
        <p:blipFill rotWithShape="1">
          <a:blip r:embed="rId7">
            <a:alphaModFix/>
          </a:blip>
          <a:srcRect/>
          <a:stretch/>
        </p:blipFill>
        <p:spPr>
          <a:xfrm>
            <a:off x="9339682" y="5964525"/>
            <a:ext cx="285293" cy="285293"/>
          </a:xfrm>
          <a:prstGeom prst="rect">
            <a:avLst/>
          </a:prstGeom>
          <a:noFill/>
          <a:ln>
            <a:noFill/>
          </a:ln>
        </p:spPr>
      </p:pic>
      <p:sp>
        <p:nvSpPr>
          <p:cNvPr id="134" name="Google Shape;134;p4"/>
          <p:cNvSpPr/>
          <p:nvPr/>
        </p:nvSpPr>
        <p:spPr>
          <a:xfrm>
            <a:off x="9848088" y="5878571"/>
            <a:ext cx="16458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Lead</a:t>
            </a:r>
            <a:endParaRPr sz="1320" b="0" i="0" u="none" strike="noStrike" cap="none">
              <a:solidFill>
                <a:schemeClr val="dk1"/>
              </a:solidFill>
              <a:latin typeface="Arial"/>
              <a:ea typeface="Arial"/>
              <a:cs typeface="Arial"/>
              <a:sym typeface="Arial"/>
            </a:endParaRPr>
          </a:p>
        </p:txBody>
      </p:sp>
      <p:sp>
        <p:nvSpPr>
          <p:cNvPr id="135" name="Google Shape;135;p4"/>
          <p:cNvSpPr/>
          <p:nvPr/>
        </p:nvSpPr>
        <p:spPr>
          <a:xfrm>
            <a:off x="9848088" y="6235187"/>
            <a:ext cx="1618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Leadership, responsibility, and initiative.</a:t>
            </a:r>
            <a:endParaRPr sz="94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140"/>
        <p:cNvGrpSpPr/>
        <p:nvPr/>
      </p:nvGrpSpPr>
      <p:grpSpPr>
        <a:xfrm>
          <a:off x="0" y="0"/>
          <a:ext cx="0" cy="0"/>
          <a:chOff x="0" y="0"/>
          <a:chExt cx="0" cy="0"/>
        </a:xfrm>
      </p:grpSpPr>
      <p:pic>
        <p:nvPicPr>
          <p:cNvPr id="141" name="Google Shape;141;p5"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142" name="Google Shape;142;p5"/>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The Space We Will Transform</a:t>
            </a:r>
            <a:endParaRPr sz="2850" b="0" i="0" u="none" strike="noStrike" cap="none">
              <a:solidFill>
                <a:schemeClr val="dk1"/>
              </a:solidFill>
              <a:latin typeface="Arial"/>
              <a:ea typeface="Arial"/>
              <a:cs typeface="Arial"/>
              <a:sym typeface="Arial"/>
            </a:endParaRPr>
          </a:p>
        </p:txBody>
      </p:sp>
      <p:sp>
        <p:nvSpPr>
          <p:cNvPr id="143" name="Google Shape;143;p5"/>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A 117 m² protected underground facility will become the physical home of the Leadership &amp; Learning Lab.</a:t>
            </a:r>
            <a:endParaRPr sz="1420" b="0" i="0" u="none" strike="noStrike" cap="none">
              <a:solidFill>
                <a:schemeClr val="dk1"/>
              </a:solidFill>
              <a:latin typeface="Arial"/>
              <a:ea typeface="Arial"/>
              <a:cs typeface="Arial"/>
              <a:sym typeface="Arial"/>
            </a:endParaRPr>
          </a:p>
        </p:txBody>
      </p:sp>
      <p:sp>
        <p:nvSpPr>
          <p:cNvPr id="144" name="Google Shape;144;p5"/>
          <p:cNvSpPr/>
          <p:nvPr/>
        </p:nvSpPr>
        <p:spPr>
          <a:xfrm>
            <a:off x="320040" y="1143000"/>
            <a:ext cx="4800600" cy="5166360"/>
          </a:xfrm>
          <a:prstGeom prst="roundRect">
            <a:avLst>
              <a:gd name="adj" fmla="val 1524"/>
            </a:avLst>
          </a:prstGeom>
          <a:solidFill>
            <a:srgbClr val="FAFAF8"/>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5"/>
          <p:cNvSpPr/>
          <p:nvPr/>
        </p:nvSpPr>
        <p:spPr>
          <a:xfrm>
            <a:off x="594360" y="1444752"/>
            <a:ext cx="4251960" cy="365760"/>
          </a:xfrm>
          <a:prstGeom prst="roundRect">
            <a:avLst>
              <a:gd name="adj" fmla="val 17500"/>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5"/>
          <p:cNvSpPr/>
          <p:nvPr/>
        </p:nvSpPr>
        <p:spPr>
          <a:xfrm>
            <a:off x="822960" y="1545336"/>
            <a:ext cx="3749040" cy="109728"/>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480"/>
              <a:buFont typeface="Play"/>
              <a:buNone/>
            </a:pPr>
            <a:r>
              <a:rPr lang="en-US" sz="1480" b="1" i="0" u="none" strike="noStrike" cap="none">
                <a:solidFill>
                  <a:srgbClr val="FFFFFF"/>
                </a:solidFill>
                <a:latin typeface="Play"/>
                <a:ea typeface="Play"/>
                <a:cs typeface="Play"/>
                <a:sym typeface="Play"/>
              </a:rPr>
              <a:t>Basement plan: 117 m² total area</a:t>
            </a:r>
            <a:endParaRPr sz="1480" b="0" i="0" u="none" strike="noStrike" cap="none">
              <a:solidFill>
                <a:schemeClr val="dk1"/>
              </a:solidFill>
              <a:latin typeface="Arial"/>
              <a:ea typeface="Arial"/>
              <a:cs typeface="Arial"/>
              <a:sym typeface="Arial"/>
            </a:endParaRPr>
          </a:p>
        </p:txBody>
      </p:sp>
      <p:pic>
        <p:nvPicPr>
          <p:cNvPr id="147" name="Google Shape;147;p5" descr="/mnt/data/plan_clean_tight.png"/>
          <p:cNvPicPr preferRelativeResize="0"/>
          <p:nvPr/>
        </p:nvPicPr>
        <p:blipFill rotWithShape="1">
          <a:blip r:embed="rId4">
            <a:alphaModFix/>
          </a:blip>
          <a:srcRect/>
          <a:stretch/>
        </p:blipFill>
        <p:spPr>
          <a:xfrm>
            <a:off x="1454727" y="1920240"/>
            <a:ext cx="2576945" cy="3200400"/>
          </a:xfrm>
          <a:prstGeom prst="rect">
            <a:avLst/>
          </a:prstGeom>
          <a:noFill/>
          <a:ln>
            <a:noFill/>
          </a:ln>
        </p:spPr>
      </p:pic>
      <p:sp>
        <p:nvSpPr>
          <p:cNvPr id="148" name="Google Shape;148;p5"/>
          <p:cNvSpPr/>
          <p:nvPr/>
        </p:nvSpPr>
        <p:spPr>
          <a:xfrm>
            <a:off x="658368" y="5559552"/>
            <a:ext cx="4160520" cy="3200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250"/>
              <a:buFont typeface="Arial"/>
              <a:buNone/>
            </a:pPr>
            <a:r>
              <a:rPr lang="en-US" sz="1250" b="0" i="0" u="none" strike="noStrike" cap="none">
                <a:solidFill>
                  <a:srgbClr val="555555"/>
                </a:solidFill>
                <a:latin typeface="Arial"/>
                <a:ea typeface="Arial"/>
                <a:cs typeface="Arial"/>
                <a:sym typeface="Arial"/>
              </a:rPr>
              <a:t>Separate rooms make it possible to combine learning, mentoring, inclusion, and technology activities.</a:t>
            </a:r>
            <a:endParaRPr sz="1250" b="0" i="0" u="none" strike="noStrike" cap="none">
              <a:solidFill>
                <a:schemeClr val="dk1"/>
              </a:solidFill>
              <a:latin typeface="Arial"/>
              <a:ea typeface="Arial"/>
              <a:cs typeface="Arial"/>
              <a:sym typeface="Arial"/>
            </a:endParaRPr>
          </a:p>
        </p:txBody>
      </p:sp>
      <p:sp>
        <p:nvSpPr>
          <p:cNvPr id="149" name="Google Shape;149;p5"/>
          <p:cNvSpPr/>
          <p:nvPr/>
        </p:nvSpPr>
        <p:spPr>
          <a:xfrm>
            <a:off x="5532120" y="1188720"/>
            <a:ext cx="3657600" cy="23774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2300"/>
              <a:buFont typeface="Play"/>
              <a:buNone/>
            </a:pPr>
            <a:r>
              <a:rPr lang="en-US" sz="2300" b="1" i="0" u="none" strike="noStrike" cap="none">
                <a:solidFill>
                  <a:srgbClr val="0E4D2A"/>
                </a:solidFill>
                <a:latin typeface="Play"/>
                <a:ea typeface="Play"/>
                <a:cs typeface="Play"/>
                <a:sym typeface="Play"/>
              </a:rPr>
              <a:t>Current condition</a:t>
            </a:r>
            <a:endParaRPr sz="2300" b="0" i="0" u="none" strike="noStrike" cap="none">
              <a:solidFill>
                <a:schemeClr val="dk1"/>
              </a:solidFill>
              <a:latin typeface="Arial"/>
              <a:ea typeface="Arial"/>
              <a:cs typeface="Arial"/>
              <a:sym typeface="Arial"/>
            </a:endParaRPr>
          </a:p>
        </p:txBody>
      </p:sp>
      <p:sp>
        <p:nvSpPr>
          <p:cNvPr id="150" name="Google Shape;150;p5"/>
          <p:cNvSpPr/>
          <p:nvPr/>
        </p:nvSpPr>
        <p:spPr>
          <a:xfrm>
            <a:off x="5532120" y="1508760"/>
            <a:ext cx="6172200" cy="41148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330"/>
              <a:buFont typeface="Arial"/>
              <a:buNone/>
            </a:pPr>
            <a:r>
              <a:rPr lang="en-US" sz="1330" b="0" i="0" u="none" strike="noStrike" cap="none">
                <a:solidFill>
                  <a:srgbClr val="555555"/>
                </a:solidFill>
                <a:latin typeface="Arial"/>
                <a:ea typeface="Arial"/>
                <a:cs typeface="Arial"/>
                <a:sym typeface="Arial"/>
              </a:rPr>
              <a:t>The space has a strong structural base, but it requires renovation, lighting, ventilation, flooring, and equipment.</a:t>
            </a:r>
            <a:endParaRPr sz="1330" b="0" i="0" u="none" strike="noStrike" cap="none">
              <a:solidFill>
                <a:schemeClr val="dk1"/>
              </a:solidFill>
              <a:latin typeface="Arial"/>
              <a:ea typeface="Arial"/>
              <a:cs typeface="Arial"/>
              <a:sym typeface="Arial"/>
            </a:endParaRPr>
          </a:p>
        </p:txBody>
      </p:sp>
      <p:sp>
        <p:nvSpPr>
          <p:cNvPr id="151" name="Google Shape;151;p5"/>
          <p:cNvSpPr/>
          <p:nvPr/>
        </p:nvSpPr>
        <p:spPr>
          <a:xfrm>
            <a:off x="5532120" y="2057400"/>
            <a:ext cx="1965960" cy="1572768"/>
          </a:xfrm>
          <a:prstGeom prst="roundRect">
            <a:avLst>
              <a:gd name="adj" fmla="val 465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2" name="Google Shape;152;p5" descr="/mnt/data/ghostwriter_images/context/49bf1b69-1ae6-52d6-8bf2-fc3b320a7255.jpg"/>
          <p:cNvPicPr preferRelativeResize="0"/>
          <p:nvPr/>
        </p:nvPicPr>
        <p:blipFill rotWithShape="1">
          <a:blip r:embed="rId5">
            <a:alphaModFix/>
          </a:blip>
          <a:srcRect t="25769" b="25769"/>
          <a:stretch/>
        </p:blipFill>
        <p:spPr>
          <a:xfrm>
            <a:off x="5623560" y="2148840"/>
            <a:ext cx="1783080" cy="1152144"/>
          </a:xfrm>
          <a:prstGeom prst="rect">
            <a:avLst/>
          </a:prstGeom>
          <a:noFill/>
          <a:ln>
            <a:noFill/>
          </a:ln>
        </p:spPr>
      </p:pic>
      <p:sp>
        <p:nvSpPr>
          <p:cNvPr id="153" name="Google Shape;153;p5"/>
          <p:cNvSpPr/>
          <p:nvPr/>
        </p:nvSpPr>
        <p:spPr>
          <a:xfrm>
            <a:off x="5641848" y="3364992"/>
            <a:ext cx="1746504"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950"/>
              <a:buFont typeface="Arial"/>
              <a:buNone/>
            </a:pPr>
            <a:r>
              <a:rPr lang="en-US" sz="950" b="1" i="0" u="none" strike="noStrike" cap="none">
                <a:solidFill>
                  <a:srgbClr val="0E4D2A"/>
                </a:solidFill>
                <a:latin typeface="Arial"/>
                <a:ea typeface="Arial"/>
                <a:cs typeface="Arial"/>
                <a:sym typeface="Arial"/>
              </a:rPr>
              <a:t>Existing access area</a:t>
            </a:r>
            <a:endParaRPr sz="950" b="0" i="0" u="none" strike="noStrike" cap="none">
              <a:solidFill>
                <a:schemeClr val="dk1"/>
              </a:solidFill>
              <a:latin typeface="Arial"/>
              <a:ea typeface="Arial"/>
              <a:cs typeface="Arial"/>
              <a:sym typeface="Arial"/>
            </a:endParaRPr>
          </a:p>
        </p:txBody>
      </p:sp>
      <p:sp>
        <p:nvSpPr>
          <p:cNvPr id="154" name="Google Shape;154;p5"/>
          <p:cNvSpPr/>
          <p:nvPr/>
        </p:nvSpPr>
        <p:spPr>
          <a:xfrm>
            <a:off x="7699248" y="2057400"/>
            <a:ext cx="1965960" cy="1572768"/>
          </a:xfrm>
          <a:prstGeom prst="roundRect">
            <a:avLst>
              <a:gd name="adj" fmla="val 465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5" name="Google Shape;155;p5" descr="/mnt/data/3.2.jpeg"/>
          <p:cNvPicPr preferRelativeResize="0"/>
          <p:nvPr/>
        </p:nvPicPr>
        <p:blipFill rotWithShape="1">
          <a:blip r:embed="rId6">
            <a:alphaModFix/>
          </a:blip>
          <a:srcRect t="25769" b="25769"/>
          <a:stretch/>
        </p:blipFill>
        <p:spPr>
          <a:xfrm>
            <a:off x="7790688" y="2148840"/>
            <a:ext cx="1783080" cy="1152144"/>
          </a:xfrm>
          <a:prstGeom prst="rect">
            <a:avLst/>
          </a:prstGeom>
          <a:noFill/>
          <a:ln>
            <a:noFill/>
          </a:ln>
        </p:spPr>
      </p:pic>
      <p:sp>
        <p:nvSpPr>
          <p:cNvPr id="156" name="Google Shape;156;p5"/>
          <p:cNvSpPr/>
          <p:nvPr/>
        </p:nvSpPr>
        <p:spPr>
          <a:xfrm>
            <a:off x="7808976" y="3364992"/>
            <a:ext cx="1746504"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950"/>
              <a:buFont typeface="Arial"/>
              <a:buNone/>
            </a:pPr>
            <a:r>
              <a:rPr lang="en-US" sz="950" b="1" i="0" u="none" strike="noStrike" cap="none">
                <a:solidFill>
                  <a:srgbClr val="0E4D2A"/>
                </a:solidFill>
                <a:latin typeface="Arial"/>
                <a:ea typeface="Arial"/>
                <a:cs typeface="Arial"/>
                <a:sym typeface="Arial"/>
              </a:rPr>
              <a:t>Surfaces requiring renovation</a:t>
            </a:r>
            <a:endParaRPr sz="950" b="0" i="0" u="none" strike="noStrike" cap="none">
              <a:solidFill>
                <a:schemeClr val="dk1"/>
              </a:solidFill>
              <a:latin typeface="Arial"/>
              <a:ea typeface="Arial"/>
              <a:cs typeface="Arial"/>
              <a:sym typeface="Arial"/>
            </a:endParaRPr>
          </a:p>
        </p:txBody>
      </p:sp>
      <p:sp>
        <p:nvSpPr>
          <p:cNvPr id="157" name="Google Shape;157;p5"/>
          <p:cNvSpPr/>
          <p:nvPr/>
        </p:nvSpPr>
        <p:spPr>
          <a:xfrm>
            <a:off x="9866376" y="2057400"/>
            <a:ext cx="1965960" cy="1572768"/>
          </a:xfrm>
          <a:prstGeom prst="roundRect">
            <a:avLst>
              <a:gd name="adj" fmla="val 4651"/>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58" name="Google Shape;158;p5" descr="/mnt/data/ghostwriter_images/context/df7bc20c-2de5-5a8d-a41a-f7a447c0c47e.jpg"/>
          <p:cNvPicPr preferRelativeResize="0"/>
          <p:nvPr/>
        </p:nvPicPr>
        <p:blipFill rotWithShape="1">
          <a:blip r:embed="rId7">
            <a:alphaModFix/>
          </a:blip>
          <a:srcRect t="25769" b="25769"/>
          <a:stretch/>
        </p:blipFill>
        <p:spPr>
          <a:xfrm>
            <a:off x="9957816" y="2148840"/>
            <a:ext cx="1783080" cy="1152144"/>
          </a:xfrm>
          <a:prstGeom prst="rect">
            <a:avLst/>
          </a:prstGeom>
          <a:noFill/>
          <a:ln>
            <a:noFill/>
          </a:ln>
        </p:spPr>
      </p:pic>
      <p:sp>
        <p:nvSpPr>
          <p:cNvPr id="159" name="Google Shape;159;p5"/>
          <p:cNvSpPr/>
          <p:nvPr/>
        </p:nvSpPr>
        <p:spPr>
          <a:xfrm>
            <a:off x="9976104" y="3364992"/>
            <a:ext cx="1746504"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950"/>
              <a:buFont typeface="Arial"/>
              <a:buNone/>
            </a:pPr>
            <a:r>
              <a:rPr lang="en-US" sz="950" b="1" i="0" u="none" strike="noStrike" cap="none">
                <a:solidFill>
                  <a:srgbClr val="0E4D2A"/>
                </a:solidFill>
                <a:latin typeface="Arial"/>
                <a:ea typeface="Arial"/>
                <a:cs typeface="Arial"/>
                <a:sym typeface="Arial"/>
              </a:rPr>
              <a:t>Rooms for future zoning</a:t>
            </a:r>
            <a:endParaRPr sz="950" b="0" i="0" u="none" strike="noStrike" cap="none">
              <a:solidFill>
                <a:schemeClr val="dk1"/>
              </a:solidFill>
              <a:latin typeface="Arial"/>
              <a:ea typeface="Arial"/>
              <a:cs typeface="Arial"/>
              <a:sym typeface="Arial"/>
            </a:endParaRPr>
          </a:p>
        </p:txBody>
      </p:sp>
      <p:sp>
        <p:nvSpPr>
          <p:cNvPr id="160" name="Google Shape;160;p5"/>
          <p:cNvSpPr/>
          <p:nvPr/>
        </p:nvSpPr>
        <p:spPr>
          <a:xfrm>
            <a:off x="5532120" y="4114800"/>
            <a:ext cx="2788920" cy="713232"/>
          </a:xfrm>
          <a:prstGeom prst="roundRect">
            <a:avLst>
              <a:gd name="adj" fmla="val 1025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1" name="Google Shape;161;p5"/>
          <p:cNvSpPr/>
          <p:nvPr/>
        </p:nvSpPr>
        <p:spPr>
          <a:xfrm>
            <a:off x="5669280" y="4279392"/>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2" name="Google Shape;162;p5" descr="/mnt/data/icon_pngs/area.png"/>
          <p:cNvPicPr preferRelativeResize="0"/>
          <p:nvPr/>
        </p:nvPicPr>
        <p:blipFill rotWithShape="1">
          <a:blip r:embed="rId8">
            <a:alphaModFix/>
          </a:blip>
          <a:srcRect/>
          <a:stretch/>
        </p:blipFill>
        <p:spPr>
          <a:xfrm>
            <a:off x="5773522" y="4383634"/>
            <a:ext cx="312725" cy="312725"/>
          </a:xfrm>
          <a:prstGeom prst="rect">
            <a:avLst/>
          </a:prstGeom>
          <a:noFill/>
          <a:ln>
            <a:noFill/>
          </a:ln>
        </p:spPr>
      </p:pic>
      <p:sp>
        <p:nvSpPr>
          <p:cNvPr id="163" name="Google Shape;163;p5"/>
          <p:cNvSpPr/>
          <p:nvPr/>
        </p:nvSpPr>
        <p:spPr>
          <a:xfrm>
            <a:off x="6336792" y="4279392"/>
            <a:ext cx="182880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117 m²</a:t>
            </a:r>
            <a:endParaRPr sz="2200" b="0" i="0" u="none" strike="noStrike" cap="none">
              <a:solidFill>
                <a:schemeClr val="dk1"/>
              </a:solidFill>
              <a:latin typeface="Arial"/>
              <a:ea typeface="Arial"/>
              <a:cs typeface="Arial"/>
              <a:sym typeface="Arial"/>
            </a:endParaRPr>
          </a:p>
        </p:txBody>
      </p:sp>
      <p:sp>
        <p:nvSpPr>
          <p:cNvPr id="164" name="Google Shape;164;p5"/>
          <p:cNvSpPr/>
          <p:nvPr/>
        </p:nvSpPr>
        <p:spPr>
          <a:xfrm>
            <a:off x="6336792" y="4572000"/>
            <a:ext cx="182880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Total facility area</a:t>
            </a:r>
            <a:endParaRPr sz="1140" b="0" i="0" u="none" strike="noStrike" cap="none">
              <a:solidFill>
                <a:schemeClr val="dk1"/>
              </a:solidFill>
              <a:latin typeface="Arial"/>
              <a:ea typeface="Arial"/>
              <a:cs typeface="Arial"/>
              <a:sym typeface="Arial"/>
            </a:endParaRPr>
          </a:p>
        </p:txBody>
      </p:sp>
      <p:sp>
        <p:nvSpPr>
          <p:cNvPr id="165" name="Google Shape;165;p5"/>
          <p:cNvSpPr/>
          <p:nvPr/>
        </p:nvSpPr>
        <p:spPr>
          <a:xfrm>
            <a:off x="8613648" y="4114800"/>
            <a:ext cx="2816352" cy="713232"/>
          </a:xfrm>
          <a:prstGeom prst="roundRect">
            <a:avLst>
              <a:gd name="adj" fmla="val 1025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5"/>
          <p:cNvSpPr/>
          <p:nvPr/>
        </p:nvSpPr>
        <p:spPr>
          <a:xfrm>
            <a:off x="8750808" y="4279392"/>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7" name="Google Shape;167;p5" descr="/mnt/data/icon_pngs/house.png"/>
          <p:cNvPicPr preferRelativeResize="0"/>
          <p:nvPr/>
        </p:nvPicPr>
        <p:blipFill rotWithShape="1">
          <a:blip r:embed="rId9">
            <a:alphaModFix/>
          </a:blip>
          <a:srcRect/>
          <a:stretch/>
        </p:blipFill>
        <p:spPr>
          <a:xfrm>
            <a:off x="8855050" y="4383634"/>
            <a:ext cx="312725" cy="312725"/>
          </a:xfrm>
          <a:prstGeom prst="rect">
            <a:avLst/>
          </a:prstGeom>
          <a:noFill/>
          <a:ln>
            <a:noFill/>
          </a:ln>
        </p:spPr>
      </p:pic>
      <p:sp>
        <p:nvSpPr>
          <p:cNvPr id="168" name="Google Shape;168;p5"/>
          <p:cNvSpPr/>
          <p:nvPr/>
        </p:nvSpPr>
        <p:spPr>
          <a:xfrm>
            <a:off x="9418320" y="4279392"/>
            <a:ext cx="1856232"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5 rooms</a:t>
            </a:r>
            <a:endParaRPr sz="2200" b="0" i="0" u="none" strike="noStrike" cap="none">
              <a:solidFill>
                <a:schemeClr val="dk1"/>
              </a:solidFill>
              <a:latin typeface="Arial"/>
              <a:ea typeface="Arial"/>
              <a:cs typeface="Arial"/>
              <a:sym typeface="Arial"/>
            </a:endParaRPr>
          </a:p>
        </p:txBody>
      </p:sp>
      <p:sp>
        <p:nvSpPr>
          <p:cNvPr id="169" name="Google Shape;169;p5"/>
          <p:cNvSpPr/>
          <p:nvPr/>
        </p:nvSpPr>
        <p:spPr>
          <a:xfrm>
            <a:off x="9418320" y="4572000"/>
            <a:ext cx="1856232"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 Plus corridor and</a:t>
            </a:r>
            <a:r>
              <a:rPr lang="en-US" sz="1140" b="0" i="0" u="none" strike="noStrike" cap="none">
                <a:solidFill>
                  <a:schemeClr val="dk1"/>
                </a:solidFill>
                <a:latin typeface="Arial"/>
                <a:ea typeface="Arial"/>
                <a:cs typeface="Arial"/>
                <a:sym typeface="Arial"/>
              </a:rPr>
              <a:t> </a:t>
            </a:r>
            <a:r>
              <a:rPr lang="en-US" sz="1140" b="0" i="0" u="none" strike="noStrike" cap="none">
                <a:solidFill>
                  <a:srgbClr val="202020"/>
                </a:solidFill>
                <a:latin typeface="Arial"/>
                <a:ea typeface="Arial"/>
                <a:cs typeface="Arial"/>
                <a:sym typeface="Arial"/>
              </a:rPr>
              <a:t>entrance</a:t>
            </a:r>
            <a:endParaRPr sz="1140" b="0" i="0" u="none" strike="noStrike" cap="none">
              <a:solidFill>
                <a:schemeClr val="dk1"/>
              </a:solidFill>
              <a:latin typeface="Arial"/>
              <a:ea typeface="Arial"/>
              <a:cs typeface="Arial"/>
              <a:sym typeface="Arial"/>
            </a:endParaRPr>
          </a:p>
        </p:txBody>
      </p:sp>
      <p:sp>
        <p:nvSpPr>
          <p:cNvPr id="170" name="Google Shape;170;p5"/>
          <p:cNvSpPr/>
          <p:nvPr/>
        </p:nvSpPr>
        <p:spPr>
          <a:xfrm>
            <a:off x="5532120" y="5010912"/>
            <a:ext cx="2788920" cy="713232"/>
          </a:xfrm>
          <a:prstGeom prst="roundRect">
            <a:avLst>
              <a:gd name="adj" fmla="val 1025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1" name="Google Shape;171;p5"/>
          <p:cNvSpPr/>
          <p:nvPr/>
        </p:nvSpPr>
        <p:spPr>
          <a:xfrm>
            <a:off x="5669280" y="5175504"/>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2" name="Google Shape;172;p5" descr="/mnt/data/icon_pngs/area.png"/>
          <p:cNvPicPr preferRelativeResize="0"/>
          <p:nvPr/>
        </p:nvPicPr>
        <p:blipFill rotWithShape="1">
          <a:blip r:embed="rId8">
            <a:alphaModFix/>
          </a:blip>
          <a:srcRect/>
          <a:stretch/>
        </p:blipFill>
        <p:spPr>
          <a:xfrm>
            <a:off x="5773522" y="5279746"/>
            <a:ext cx="312725" cy="312725"/>
          </a:xfrm>
          <a:prstGeom prst="rect">
            <a:avLst/>
          </a:prstGeom>
          <a:noFill/>
          <a:ln>
            <a:noFill/>
          </a:ln>
        </p:spPr>
      </p:pic>
      <p:sp>
        <p:nvSpPr>
          <p:cNvPr id="173" name="Google Shape;173;p5"/>
          <p:cNvSpPr/>
          <p:nvPr/>
        </p:nvSpPr>
        <p:spPr>
          <a:xfrm>
            <a:off x="6336792" y="5175504"/>
            <a:ext cx="1828800"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≈2.30 m</a:t>
            </a:r>
            <a:endParaRPr sz="2200" b="0" i="0" u="none" strike="noStrike" cap="none">
              <a:solidFill>
                <a:schemeClr val="dk1"/>
              </a:solidFill>
              <a:latin typeface="Arial"/>
              <a:ea typeface="Arial"/>
              <a:cs typeface="Arial"/>
              <a:sym typeface="Arial"/>
            </a:endParaRPr>
          </a:p>
        </p:txBody>
      </p:sp>
      <p:sp>
        <p:nvSpPr>
          <p:cNvPr id="174" name="Google Shape;174;p5"/>
          <p:cNvSpPr/>
          <p:nvPr/>
        </p:nvSpPr>
        <p:spPr>
          <a:xfrm>
            <a:off x="6336792" y="5468112"/>
            <a:ext cx="1828800"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Ceiling height</a:t>
            </a:r>
            <a:endParaRPr sz="1140" b="0" i="0" u="none" strike="noStrike" cap="none">
              <a:solidFill>
                <a:schemeClr val="dk1"/>
              </a:solidFill>
              <a:latin typeface="Arial"/>
              <a:ea typeface="Arial"/>
              <a:cs typeface="Arial"/>
              <a:sym typeface="Arial"/>
            </a:endParaRPr>
          </a:p>
        </p:txBody>
      </p:sp>
      <p:sp>
        <p:nvSpPr>
          <p:cNvPr id="175" name="Google Shape;175;p5"/>
          <p:cNvSpPr/>
          <p:nvPr/>
        </p:nvSpPr>
        <p:spPr>
          <a:xfrm>
            <a:off x="8613648" y="5010912"/>
            <a:ext cx="2816352" cy="713232"/>
          </a:xfrm>
          <a:prstGeom prst="roundRect">
            <a:avLst>
              <a:gd name="adj" fmla="val 1025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5"/>
          <p:cNvSpPr/>
          <p:nvPr/>
        </p:nvSpPr>
        <p:spPr>
          <a:xfrm>
            <a:off x="8750808" y="5175504"/>
            <a:ext cx="521208" cy="52120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77" name="Google Shape;177;p5" descr="/mnt/data/icon_pngs/book.png"/>
          <p:cNvPicPr preferRelativeResize="0"/>
          <p:nvPr/>
        </p:nvPicPr>
        <p:blipFill rotWithShape="1">
          <a:blip r:embed="rId10">
            <a:alphaModFix/>
          </a:blip>
          <a:srcRect/>
          <a:stretch/>
        </p:blipFill>
        <p:spPr>
          <a:xfrm>
            <a:off x="8855050" y="5279746"/>
            <a:ext cx="312725" cy="312725"/>
          </a:xfrm>
          <a:prstGeom prst="rect">
            <a:avLst/>
          </a:prstGeom>
          <a:noFill/>
          <a:ln>
            <a:noFill/>
          </a:ln>
        </p:spPr>
      </p:pic>
      <p:sp>
        <p:nvSpPr>
          <p:cNvPr id="178" name="Google Shape;178;p5"/>
          <p:cNvSpPr/>
          <p:nvPr/>
        </p:nvSpPr>
        <p:spPr>
          <a:xfrm>
            <a:off x="9418320" y="5175504"/>
            <a:ext cx="1856232" cy="219456"/>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32.9 m²</a:t>
            </a:r>
            <a:endParaRPr sz="2200" b="0" i="0" u="none" strike="noStrike" cap="none">
              <a:solidFill>
                <a:schemeClr val="dk1"/>
              </a:solidFill>
              <a:latin typeface="Arial"/>
              <a:ea typeface="Arial"/>
              <a:cs typeface="Arial"/>
              <a:sym typeface="Arial"/>
            </a:endParaRPr>
          </a:p>
        </p:txBody>
      </p:sp>
      <p:sp>
        <p:nvSpPr>
          <p:cNvPr id="179" name="Google Shape;179;p5"/>
          <p:cNvSpPr/>
          <p:nvPr/>
        </p:nvSpPr>
        <p:spPr>
          <a:xfrm>
            <a:off x="9418320" y="5468112"/>
            <a:ext cx="1856232" cy="2286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1140"/>
              <a:buFont typeface="Arial"/>
              <a:buNone/>
            </a:pPr>
            <a:r>
              <a:rPr lang="en-US" sz="1140" b="0" i="0" u="none" strike="noStrike" cap="none">
                <a:solidFill>
                  <a:srgbClr val="202020"/>
                </a:solidFill>
                <a:latin typeface="Arial"/>
                <a:ea typeface="Arial"/>
                <a:cs typeface="Arial"/>
                <a:sym typeface="Arial"/>
              </a:rPr>
              <a:t>Priority learning</a:t>
            </a:r>
            <a:r>
              <a:rPr lang="en-US" sz="1140" b="0" i="0" u="none" strike="noStrike" cap="none">
                <a:solidFill>
                  <a:schemeClr val="dk1"/>
                </a:solidFill>
                <a:latin typeface="Arial"/>
                <a:ea typeface="Arial"/>
                <a:cs typeface="Arial"/>
                <a:sym typeface="Arial"/>
              </a:rPr>
              <a:t> </a:t>
            </a:r>
            <a:r>
              <a:rPr lang="en-US" sz="1140" b="0" i="0" u="none" strike="noStrike" cap="none">
                <a:solidFill>
                  <a:srgbClr val="202020"/>
                </a:solidFill>
                <a:latin typeface="Arial"/>
                <a:ea typeface="Arial"/>
                <a:cs typeface="Arial"/>
                <a:sym typeface="Arial"/>
              </a:rPr>
              <a:t>room</a:t>
            </a:r>
            <a:endParaRPr sz="1140" b="0" i="0" u="none" strike="noStrike" cap="none">
              <a:solidFill>
                <a:schemeClr val="dk1"/>
              </a:solidFill>
              <a:latin typeface="Arial"/>
              <a:ea typeface="Arial"/>
              <a:cs typeface="Arial"/>
              <a:sym typeface="Arial"/>
            </a:endParaRPr>
          </a:p>
        </p:txBody>
      </p:sp>
      <p:sp>
        <p:nvSpPr>
          <p:cNvPr id="180" name="Google Shape;180;p5"/>
          <p:cNvSpPr/>
          <p:nvPr/>
        </p:nvSpPr>
        <p:spPr>
          <a:xfrm>
            <a:off x="5532120" y="5925312"/>
            <a:ext cx="6291072" cy="658368"/>
          </a:xfrm>
          <a:prstGeom prst="roundRect">
            <a:avLst>
              <a:gd name="adj" fmla="val 11111"/>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5"/>
          <p:cNvSpPr/>
          <p:nvPr/>
        </p:nvSpPr>
        <p:spPr>
          <a:xfrm>
            <a:off x="5806440" y="6099048"/>
            <a:ext cx="5742432" cy="13716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460"/>
              <a:buFont typeface="Play"/>
              <a:buNone/>
            </a:pPr>
            <a:r>
              <a:rPr lang="en-US" sz="1460" b="1" i="0" u="none" strike="noStrike" cap="none">
                <a:solidFill>
                  <a:srgbClr val="FFFFFF"/>
                </a:solidFill>
                <a:latin typeface="Play"/>
                <a:ea typeface="Play"/>
                <a:cs typeface="Play"/>
                <a:sym typeface="Play"/>
              </a:rPr>
              <a:t>The grant will turn an underused basement into a safe, functional, and inspiring learning environment.</a:t>
            </a:r>
            <a:endParaRPr sz="1460" b="0" i="0" u="none" strike="noStrike" cap="none">
              <a:solidFill>
                <a:schemeClr val="dk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186"/>
        <p:cNvGrpSpPr/>
        <p:nvPr/>
      </p:nvGrpSpPr>
      <p:grpSpPr>
        <a:xfrm>
          <a:off x="0" y="0"/>
          <a:ext cx="0" cy="0"/>
          <a:chOff x="0" y="0"/>
          <a:chExt cx="0" cy="0"/>
        </a:xfrm>
      </p:grpSpPr>
      <p:pic>
        <p:nvPicPr>
          <p:cNvPr id="187" name="Google Shape;187;p6"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188" name="Google Shape;188;p6"/>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What the Lab Will Offer</a:t>
            </a:r>
            <a:endParaRPr sz="2850" b="0" i="0" u="none" strike="noStrike" cap="none">
              <a:solidFill>
                <a:schemeClr val="dk1"/>
              </a:solidFill>
              <a:latin typeface="Arial"/>
              <a:ea typeface="Arial"/>
              <a:cs typeface="Arial"/>
              <a:sym typeface="Arial"/>
            </a:endParaRPr>
          </a:p>
        </p:txBody>
      </p:sp>
      <p:sp>
        <p:nvSpPr>
          <p:cNvPr id="189" name="Google Shape;189;p6"/>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Six connected program areas will turn the renovated space into a youth development engine.</a:t>
            </a:r>
            <a:endParaRPr sz="1420" b="0" i="0" u="none" strike="noStrike" cap="none">
              <a:solidFill>
                <a:schemeClr val="dk1"/>
              </a:solidFill>
              <a:latin typeface="Arial"/>
              <a:ea typeface="Arial"/>
              <a:cs typeface="Arial"/>
              <a:sym typeface="Arial"/>
            </a:endParaRPr>
          </a:p>
        </p:txBody>
      </p:sp>
      <p:sp>
        <p:nvSpPr>
          <p:cNvPr id="190" name="Google Shape;190;p6"/>
          <p:cNvSpPr/>
          <p:nvPr/>
        </p:nvSpPr>
        <p:spPr>
          <a:xfrm>
            <a:off x="411480" y="1143000"/>
            <a:ext cx="4663440" cy="5138928"/>
          </a:xfrm>
          <a:prstGeom prst="roundRect">
            <a:avLst>
              <a:gd name="adj" fmla="val 1569"/>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91" name="Google Shape;191;p6" descr="/mnt/data/сучасний_робочий_простір_для_навчання.png"/>
          <p:cNvPicPr preferRelativeResize="0"/>
          <p:nvPr/>
        </p:nvPicPr>
        <p:blipFill rotWithShape="1">
          <a:blip r:embed="rId4">
            <a:alphaModFix/>
          </a:blip>
          <a:srcRect l="12154" r="12154"/>
          <a:stretch/>
        </p:blipFill>
        <p:spPr>
          <a:xfrm>
            <a:off x="621792" y="1353312"/>
            <a:ext cx="4242816" cy="3154680"/>
          </a:xfrm>
          <a:prstGeom prst="rect">
            <a:avLst/>
          </a:prstGeom>
          <a:noFill/>
          <a:ln>
            <a:noFill/>
          </a:ln>
        </p:spPr>
      </p:pic>
      <p:sp>
        <p:nvSpPr>
          <p:cNvPr id="192" name="Google Shape;192;p6"/>
          <p:cNvSpPr/>
          <p:nvPr/>
        </p:nvSpPr>
        <p:spPr>
          <a:xfrm>
            <a:off x="804672" y="4590288"/>
            <a:ext cx="3858768" cy="384048"/>
          </a:xfrm>
          <a:prstGeom prst="roundRect">
            <a:avLst>
              <a:gd name="adj" fmla="val 19048"/>
            </a:avLst>
          </a:prstGeom>
          <a:solidFill>
            <a:srgbClr val="0E4D2A">
              <a:alpha val="94901"/>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6"/>
          <p:cNvSpPr/>
          <p:nvPr/>
        </p:nvSpPr>
        <p:spPr>
          <a:xfrm>
            <a:off x="960120" y="4700016"/>
            <a:ext cx="3547872"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400"/>
              <a:buFont typeface="Play"/>
              <a:buNone/>
            </a:pPr>
            <a:r>
              <a:rPr lang="en-US" sz="1400" b="1" i="0" u="none" strike="noStrike" cap="none">
                <a:solidFill>
                  <a:srgbClr val="FFFFFF"/>
                </a:solidFill>
                <a:latin typeface="Play"/>
                <a:ea typeface="Play"/>
                <a:cs typeface="Play"/>
                <a:sym typeface="Play"/>
              </a:rPr>
              <a:t>Small Digital Skills &amp; Teamwork Room</a:t>
            </a:r>
            <a:endParaRPr sz="1400" b="0" i="0" u="none" strike="noStrike" cap="none">
              <a:solidFill>
                <a:schemeClr val="dk1"/>
              </a:solidFill>
              <a:latin typeface="Arial"/>
              <a:ea typeface="Arial"/>
              <a:cs typeface="Arial"/>
              <a:sym typeface="Arial"/>
            </a:endParaRPr>
          </a:p>
        </p:txBody>
      </p:sp>
      <p:sp>
        <p:nvSpPr>
          <p:cNvPr id="194" name="Google Shape;194;p6"/>
          <p:cNvSpPr/>
          <p:nvPr/>
        </p:nvSpPr>
        <p:spPr>
          <a:xfrm>
            <a:off x="731520" y="5212080"/>
            <a:ext cx="105156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6"/>
          <p:cNvSpPr/>
          <p:nvPr/>
        </p:nvSpPr>
        <p:spPr>
          <a:xfrm>
            <a:off x="768096" y="5276088"/>
            <a:ext cx="97840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Teamwork</a:t>
            </a:r>
            <a:endParaRPr sz="860" b="0" i="0" u="none" strike="noStrike" cap="none">
              <a:solidFill>
                <a:schemeClr val="dk1"/>
              </a:solidFill>
              <a:latin typeface="Arial"/>
              <a:ea typeface="Arial"/>
              <a:cs typeface="Arial"/>
              <a:sym typeface="Arial"/>
            </a:endParaRPr>
          </a:p>
        </p:txBody>
      </p:sp>
      <p:sp>
        <p:nvSpPr>
          <p:cNvPr id="196" name="Google Shape;196;p6"/>
          <p:cNvSpPr/>
          <p:nvPr/>
        </p:nvSpPr>
        <p:spPr>
          <a:xfrm>
            <a:off x="1874520" y="5212080"/>
            <a:ext cx="118872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6"/>
          <p:cNvSpPr/>
          <p:nvPr/>
        </p:nvSpPr>
        <p:spPr>
          <a:xfrm>
            <a:off x="1911096" y="5276088"/>
            <a:ext cx="111556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Digital Skills</a:t>
            </a:r>
            <a:endParaRPr sz="860" b="0" i="0" u="none" strike="noStrike" cap="none">
              <a:solidFill>
                <a:schemeClr val="dk1"/>
              </a:solidFill>
              <a:latin typeface="Arial"/>
              <a:ea typeface="Arial"/>
              <a:cs typeface="Arial"/>
              <a:sym typeface="Arial"/>
            </a:endParaRPr>
          </a:p>
        </p:txBody>
      </p:sp>
      <p:sp>
        <p:nvSpPr>
          <p:cNvPr id="198" name="Google Shape;198;p6"/>
          <p:cNvSpPr/>
          <p:nvPr/>
        </p:nvSpPr>
        <p:spPr>
          <a:xfrm>
            <a:off x="3154680" y="5212080"/>
            <a:ext cx="128016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6"/>
          <p:cNvSpPr/>
          <p:nvPr/>
        </p:nvSpPr>
        <p:spPr>
          <a:xfrm>
            <a:off x="3191256" y="5276088"/>
            <a:ext cx="120700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Project Work</a:t>
            </a:r>
            <a:endParaRPr sz="860" b="0" i="0" u="none" strike="noStrike" cap="none">
              <a:solidFill>
                <a:schemeClr val="dk1"/>
              </a:solidFill>
              <a:latin typeface="Arial"/>
              <a:ea typeface="Arial"/>
              <a:cs typeface="Arial"/>
              <a:sym typeface="Arial"/>
            </a:endParaRPr>
          </a:p>
        </p:txBody>
      </p:sp>
      <p:sp>
        <p:nvSpPr>
          <p:cNvPr id="200" name="Google Shape;200;p6"/>
          <p:cNvSpPr/>
          <p:nvPr/>
        </p:nvSpPr>
        <p:spPr>
          <a:xfrm>
            <a:off x="713232" y="5650992"/>
            <a:ext cx="4069080" cy="3017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60"/>
              <a:buFont typeface="Arial"/>
              <a:buNone/>
            </a:pPr>
            <a:r>
              <a:rPr lang="en-US" sz="1160" b="0" i="0" u="none" strike="noStrike" cap="none">
                <a:solidFill>
                  <a:srgbClr val="555555"/>
                </a:solidFill>
                <a:latin typeface="Arial"/>
                <a:ea typeface="Arial"/>
                <a:cs typeface="Arial"/>
                <a:sym typeface="Arial"/>
              </a:rPr>
              <a:t>A flexible small-room format for digital literacy, collaborative work, online learning, and project preparation.</a:t>
            </a:r>
            <a:endParaRPr sz="1160" b="0" i="0" u="none" strike="noStrike" cap="none">
              <a:solidFill>
                <a:schemeClr val="dk1"/>
              </a:solidFill>
              <a:latin typeface="Arial"/>
              <a:ea typeface="Arial"/>
              <a:cs typeface="Arial"/>
              <a:sym typeface="Arial"/>
            </a:endParaRPr>
          </a:p>
        </p:txBody>
      </p:sp>
      <p:sp>
        <p:nvSpPr>
          <p:cNvPr id="201" name="Google Shape;201;p6"/>
          <p:cNvSpPr/>
          <p:nvPr/>
        </p:nvSpPr>
        <p:spPr>
          <a:xfrm>
            <a:off x="5504688" y="1389888"/>
            <a:ext cx="2057400" cy="118872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6"/>
          <p:cNvSpPr/>
          <p:nvPr/>
        </p:nvSpPr>
        <p:spPr>
          <a:xfrm>
            <a:off x="5650992" y="155448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3" name="Google Shape;203;p6" descr="/mnt/data/icon_pngs/book.png"/>
          <p:cNvPicPr preferRelativeResize="0"/>
          <p:nvPr/>
        </p:nvPicPr>
        <p:blipFill rotWithShape="1">
          <a:blip r:embed="rId5">
            <a:alphaModFix/>
          </a:blip>
          <a:srcRect/>
          <a:stretch/>
        </p:blipFill>
        <p:spPr>
          <a:xfrm>
            <a:off x="5746090" y="1649578"/>
            <a:ext cx="285293" cy="285293"/>
          </a:xfrm>
          <a:prstGeom prst="rect">
            <a:avLst/>
          </a:prstGeom>
          <a:noFill/>
          <a:ln>
            <a:noFill/>
          </a:ln>
        </p:spPr>
      </p:pic>
      <p:sp>
        <p:nvSpPr>
          <p:cNvPr id="204" name="Google Shape;204;p6"/>
          <p:cNvSpPr/>
          <p:nvPr/>
        </p:nvSpPr>
        <p:spPr>
          <a:xfrm>
            <a:off x="6254496" y="1563624"/>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Learning</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Recovery</a:t>
            </a:r>
            <a:endParaRPr sz="1320" b="0" i="0" u="none" strike="noStrike" cap="none">
              <a:solidFill>
                <a:schemeClr val="dk1"/>
              </a:solidFill>
              <a:latin typeface="Arial"/>
              <a:ea typeface="Arial"/>
              <a:cs typeface="Arial"/>
              <a:sym typeface="Arial"/>
            </a:endParaRPr>
          </a:p>
        </p:txBody>
      </p:sp>
      <p:sp>
        <p:nvSpPr>
          <p:cNvPr id="205" name="Google Shape;205;p6"/>
          <p:cNvSpPr/>
          <p:nvPr/>
        </p:nvSpPr>
        <p:spPr>
          <a:xfrm>
            <a:off x="6254496" y="1920240"/>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Catch-up classes to address learning gaps.</a:t>
            </a:r>
            <a:endParaRPr sz="940" b="0" i="0" u="none" strike="noStrike" cap="none">
              <a:solidFill>
                <a:schemeClr val="dk1"/>
              </a:solidFill>
              <a:latin typeface="Arial"/>
              <a:ea typeface="Arial"/>
              <a:cs typeface="Arial"/>
              <a:sym typeface="Arial"/>
            </a:endParaRPr>
          </a:p>
        </p:txBody>
      </p:sp>
      <p:sp>
        <p:nvSpPr>
          <p:cNvPr id="206" name="Google Shape;206;p6"/>
          <p:cNvSpPr/>
          <p:nvPr/>
        </p:nvSpPr>
        <p:spPr>
          <a:xfrm>
            <a:off x="7680960" y="1389888"/>
            <a:ext cx="2057400" cy="118872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6"/>
          <p:cNvSpPr/>
          <p:nvPr/>
        </p:nvSpPr>
        <p:spPr>
          <a:xfrm>
            <a:off x="7827264" y="155448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08" name="Google Shape;208;p6" descr="/mnt/data/icon_pngs/house.png"/>
          <p:cNvPicPr preferRelativeResize="0"/>
          <p:nvPr/>
        </p:nvPicPr>
        <p:blipFill rotWithShape="1">
          <a:blip r:embed="rId6">
            <a:alphaModFix/>
          </a:blip>
          <a:srcRect/>
          <a:stretch/>
        </p:blipFill>
        <p:spPr>
          <a:xfrm>
            <a:off x="7922362" y="1649578"/>
            <a:ext cx="285293" cy="285293"/>
          </a:xfrm>
          <a:prstGeom prst="rect">
            <a:avLst/>
          </a:prstGeom>
          <a:noFill/>
          <a:ln>
            <a:noFill/>
          </a:ln>
        </p:spPr>
      </p:pic>
      <p:sp>
        <p:nvSpPr>
          <p:cNvPr id="209" name="Google Shape;209;p6"/>
          <p:cNvSpPr/>
          <p:nvPr/>
        </p:nvSpPr>
        <p:spPr>
          <a:xfrm>
            <a:off x="8430768" y="1563624"/>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School</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Readiness</a:t>
            </a:r>
            <a:endParaRPr sz="1320" b="0" i="0" u="none" strike="noStrike" cap="none">
              <a:solidFill>
                <a:schemeClr val="dk1"/>
              </a:solidFill>
              <a:latin typeface="Arial"/>
              <a:ea typeface="Arial"/>
              <a:cs typeface="Arial"/>
              <a:sym typeface="Arial"/>
            </a:endParaRPr>
          </a:p>
        </p:txBody>
      </p:sp>
      <p:sp>
        <p:nvSpPr>
          <p:cNvPr id="210" name="Google Shape;210;p6"/>
          <p:cNvSpPr/>
          <p:nvPr/>
        </p:nvSpPr>
        <p:spPr>
          <a:xfrm>
            <a:off x="8430768" y="1920240"/>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Preparation for preschool children entering first grade.</a:t>
            </a:r>
            <a:endParaRPr sz="940" b="0" i="0" u="none" strike="noStrike" cap="none">
              <a:solidFill>
                <a:schemeClr val="dk1"/>
              </a:solidFill>
              <a:latin typeface="Arial"/>
              <a:ea typeface="Arial"/>
              <a:cs typeface="Arial"/>
              <a:sym typeface="Arial"/>
            </a:endParaRPr>
          </a:p>
        </p:txBody>
      </p:sp>
      <p:sp>
        <p:nvSpPr>
          <p:cNvPr id="211" name="Google Shape;211;p6"/>
          <p:cNvSpPr/>
          <p:nvPr/>
        </p:nvSpPr>
        <p:spPr>
          <a:xfrm>
            <a:off x="9857207" y="1399088"/>
            <a:ext cx="2057400" cy="118860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6"/>
          <p:cNvSpPr/>
          <p:nvPr/>
        </p:nvSpPr>
        <p:spPr>
          <a:xfrm>
            <a:off x="10003536" y="155448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3" name="Google Shape;213;p6" descr="/mnt/data/icon_pngs/leader.png"/>
          <p:cNvPicPr preferRelativeResize="0"/>
          <p:nvPr/>
        </p:nvPicPr>
        <p:blipFill rotWithShape="1">
          <a:blip r:embed="rId7">
            <a:alphaModFix/>
          </a:blip>
          <a:srcRect/>
          <a:stretch/>
        </p:blipFill>
        <p:spPr>
          <a:xfrm>
            <a:off x="10098634" y="1649578"/>
            <a:ext cx="285293" cy="285293"/>
          </a:xfrm>
          <a:prstGeom prst="rect">
            <a:avLst/>
          </a:prstGeom>
          <a:noFill/>
          <a:ln>
            <a:noFill/>
          </a:ln>
        </p:spPr>
      </p:pic>
      <p:sp>
        <p:nvSpPr>
          <p:cNvPr id="214" name="Google Shape;214;p6"/>
          <p:cNvSpPr/>
          <p:nvPr/>
        </p:nvSpPr>
        <p:spPr>
          <a:xfrm>
            <a:off x="10607040" y="1563624"/>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Leadership</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Workshops</a:t>
            </a:r>
            <a:endParaRPr sz="1320" b="0" i="0" u="none" strike="noStrike" cap="none">
              <a:solidFill>
                <a:schemeClr val="dk1"/>
              </a:solidFill>
              <a:latin typeface="Arial"/>
              <a:ea typeface="Arial"/>
              <a:cs typeface="Arial"/>
              <a:sym typeface="Arial"/>
            </a:endParaRPr>
          </a:p>
        </p:txBody>
      </p:sp>
      <p:sp>
        <p:nvSpPr>
          <p:cNvPr id="215" name="Google Shape;215;p6"/>
          <p:cNvSpPr/>
          <p:nvPr/>
        </p:nvSpPr>
        <p:spPr>
          <a:xfrm>
            <a:off x="10607040" y="1920240"/>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Teamwork, communication, and civic responsibility.</a:t>
            </a:r>
            <a:endParaRPr sz="940" b="0" i="0" u="none" strike="noStrike" cap="none">
              <a:solidFill>
                <a:schemeClr val="dk1"/>
              </a:solidFill>
              <a:latin typeface="Arial"/>
              <a:ea typeface="Arial"/>
              <a:cs typeface="Arial"/>
              <a:sym typeface="Arial"/>
            </a:endParaRPr>
          </a:p>
        </p:txBody>
      </p:sp>
      <p:sp>
        <p:nvSpPr>
          <p:cNvPr id="216" name="Google Shape;216;p6"/>
          <p:cNvSpPr/>
          <p:nvPr/>
        </p:nvSpPr>
        <p:spPr>
          <a:xfrm>
            <a:off x="5504688" y="2834640"/>
            <a:ext cx="2057400" cy="118872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6"/>
          <p:cNvSpPr/>
          <p:nvPr/>
        </p:nvSpPr>
        <p:spPr>
          <a:xfrm>
            <a:off x="5650992" y="299923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8" name="Google Shape;218;p6" descr="/mnt/data/icon_pngs/laptop.png"/>
          <p:cNvPicPr preferRelativeResize="0"/>
          <p:nvPr/>
        </p:nvPicPr>
        <p:blipFill rotWithShape="1">
          <a:blip r:embed="rId8">
            <a:alphaModFix/>
          </a:blip>
          <a:srcRect/>
          <a:stretch/>
        </p:blipFill>
        <p:spPr>
          <a:xfrm>
            <a:off x="5746090" y="3094330"/>
            <a:ext cx="285293" cy="285293"/>
          </a:xfrm>
          <a:prstGeom prst="rect">
            <a:avLst/>
          </a:prstGeom>
          <a:noFill/>
          <a:ln>
            <a:noFill/>
          </a:ln>
        </p:spPr>
      </p:pic>
      <p:sp>
        <p:nvSpPr>
          <p:cNvPr id="219" name="Google Shape;219;p6"/>
          <p:cNvSpPr/>
          <p:nvPr/>
        </p:nvSpPr>
        <p:spPr>
          <a:xfrm>
            <a:off x="6254496" y="3008376"/>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Digital</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Skills</a:t>
            </a:r>
            <a:endParaRPr sz="1320" b="0" i="0" u="none" strike="noStrike" cap="none">
              <a:solidFill>
                <a:schemeClr val="dk1"/>
              </a:solidFill>
              <a:latin typeface="Arial"/>
              <a:ea typeface="Arial"/>
              <a:cs typeface="Arial"/>
              <a:sym typeface="Arial"/>
            </a:endParaRPr>
          </a:p>
        </p:txBody>
      </p:sp>
      <p:sp>
        <p:nvSpPr>
          <p:cNvPr id="220" name="Google Shape;220;p6"/>
          <p:cNvSpPr/>
          <p:nvPr/>
        </p:nvSpPr>
        <p:spPr>
          <a:xfrm>
            <a:off x="6254496" y="3364992"/>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Basic IT, online learning, and safe technology use.</a:t>
            </a:r>
            <a:endParaRPr sz="940" b="0" i="0" u="none" strike="noStrike" cap="none">
              <a:solidFill>
                <a:schemeClr val="dk1"/>
              </a:solidFill>
              <a:latin typeface="Arial"/>
              <a:ea typeface="Arial"/>
              <a:cs typeface="Arial"/>
              <a:sym typeface="Arial"/>
            </a:endParaRPr>
          </a:p>
        </p:txBody>
      </p:sp>
      <p:sp>
        <p:nvSpPr>
          <p:cNvPr id="221" name="Google Shape;221;p6"/>
          <p:cNvSpPr/>
          <p:nvPr/>
        </p:nvSpPr>
        <p:spPr>
          <a:xfrm>
            <a:off x="7680960" y="2834640"/>
            <a:ext cx="2057400" cy="118872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6"/>
          <p:cNvSpPr/>
          <p:nvPr/>
        </p:nvSpPr>
        <p:spPr>
          <a:xfrm>
            <a:off x="7827264" y="299923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3" name="Google Shape;223;p6" descr="/mnt/data/icon_pngs/services.png"/>
          <p:cNvPicPr preferRelativeResize="0"/>
          <p:nvPr/>
        </p:nvPicPr>
        <p:blipFill rotWithShape="1">
          <a:blip r:embed="rId9">
            <a:alphaModFix/>
          </a:blip>
          <a:srcRect/>
          <a:stretch/>
        </p:blipFill>
        <p:spPr>
          <a:xfrm>
            <a:off x="7922362" y="3094330"/>
            <a:ext cx="285293" cy="285293"/>
          </a:xfrm>
          <a:prstGeom prst="rect">
            <a:avLst/>
          </a:prstGeom>
          <a:noFill/>
          <a:ln>
            <a:noFill/>
          </a:ln>
        </p:spPr>
      </p:pic>
      <p:sp>
        <p:nvSpPr>
          <p:cNvPr id="224" name="Google Shape;224;p6"/>
          <p:cNvSpPr/>
          <p:nvPr/>
        </p:nvSpPr>
        <p:spPr>
          <a:xfrm>
            <a:off x="8430768" y="3008376"/>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Inclusion &amp;</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SEN Support</a:t>
            </a:r>
            <a:endParaRPr sz="1320" b="0" i="0" u="none" strike="noStrike" cap="none">
              <a:solidFill>
                <a:schemeClr val="dk1"/>
              </a:solidFill>
              <a:latin typeface="Arial"/>
              <a:ea typeface="Arial"/>
              <a:cs typeface="Arial"/>
              <a:sym typeface="Arial"/>
            </a:endParaRPr>
          </a:p>
        </p:txBody>
      </p:sp>
      <p:sp>
        <p:nvSpPr>
          <p:cNvPr id="225" name="Google Shape;225;p6"/>
          <p:cNvSpPr/>
          <p:nvPr/>
        </p:nvSpPr>
        <p:spPr>
          <a:xfrm>
            <a:off x="8430768" y="3364992"/>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Activities for children with special educational needs.</a:t>
            </a:r>
            <a:endParaRPr sz="940" b="0" i="0" u="none" strike="noStrike" cap="none">
              <a:solidFill>
                <a:schemeClr val="dk1"/>
              </a:solidFill>
              <a:latin typeface="Arial"/>
              <a:ea typeface="Arial"/>
              <a:cs typeface="Arial"/>
              <a:sym typeface="Arial"/>
            </a:endParaRPr>
          </a:p>
        </p:txBody>
      </p:sp>
      <p:sp>
        <p:nvSpPr>
          <p:cNvPr id="226" name="Google Shape;226;p6"/>
          <p:cNvSpPr/>
          <p:nvPr/>
        </p:nvSpPr>
        <p:spPr>
          <a:xfrm>
            <a:off x="9857232" y="2834640"/>
            <a:ext cx="2057400" cy="1188720"/>
          </a:xfrm>
          <a:prstGeom prst="roundRect">
            <a:avLst>
              <a:gd name="adj" fmla="val 6154"/>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6"/>
          <p:cNvSpPr/>
          <p:nvPr/>
        </p:nvSpPr>
        <p:spPr>
          <a:xfrm>
            <a:off x="10003536" y="299923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28" name="Google Shape;228;p6" descr="/mnt/data/icon_pngs/people.png"/>
          <p:cNvPicPr preferRelativeResize="0"/>
          <p:nvPr/>
        </p:nvPicPr>
        <p:blipFill rotWithShape="1">
          <a:blip r:embed="rId10">
            <a:alphaModFix/>
          </a:blip>
          <a:srcRect/>
          <a:stretch/>
        </p:blipFill>
        <p:spPr>
          <a:xfrm>
            <a:off x="10098634" y="3094330"/>
            <a:ext cx="285293" cy="285293"/>
          </a:xfrm>
          <a:prstGeom prst="rect">
            <a:avLst/>
          </a:prstGeom>
          <a:noFill/>
          <a:ln>
            <a:noFill/>
          </a:ln>
        </p:spPr>
      </p:pic>
      <p:sp>
        <p:nvSpPr>
          <p:cNvPr id="229" name="Google Shape;229;p6"/>
          <p:cNvSpPr/>
          <p:nvPr/>
        </p:nvSpPr>
        <p:spPr>
          <a:xfrm>
            <a:off x="10607040" y="3008376"/>
            <a:ext cx="118872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Project-Based</a:t>
            </a:r>
            <a:endParaRPr sz="132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Learning</a:t>
            </a:r>
            <a:endParaRPr sz="1320" b="0" i="0" u="none" strike="noStrike" cap="none">
              <a:solidFill>
                <a:schemeClr val="dk1"/>
              </a:solidFill>
              <a:latin typeface="Arial"/>
              <a:ea typeface="Arial"/>
              <a:cs typeface="Arial"/>
              <a:sym typeface="Arial"/>
            </a:endParaRPr>
          </a:p>
        </p:txBody>
      </p:sp>
      <p:sp>
        <p:nvSpPr>
          <p:cNvPr id="230" name="Google Shape;230;p6"/>
          <p:cNvSpPr/>
          <p:nvPr/>
        </p:nvSpPr>
        <p:spPr>
          <a:xfrm>
            <a:off x="10607040" y="3364992"/>
            <a:ext cx="116128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endParaRPr sz="940" b="0" i="0" u="none" strike="noStrike" cap="none">
              <a:solidFill>
                <a:srgbClr val="202020"/>
              </a:solidFill>
              <a:latin typeface="Arial"/>
              <a:ea typeface="Arial"/>
              <a:cs typeface="Arial"/>
              <a:sym typeface="Arial"/>
            </a:endParaRPr>
          </a:p>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Youth initiatives, presentations, and community projects.</a:t>
            </a:r>
            <a:endParaRPr sz="940" b="0" i="0" u="none" strike="noStrike" cap="none">
              <a:solidFill>
                <a:schemeClr val="dk1"/>
              </a:solidFill>
              <a:latin typeface="Arial"/>
              <a:ea typeface="Arial"/>
              <a:cs typeface="Arial"/>
              <a:sym typeface="Arial"/>
            </a:endParaRPr>
          </a:p>
        </p:txBody>
      </p:sp>
      <p:sp>
        <p:nvSpPr>
          <p:cNvPr id="231" name="Google Shape;231;p6"/>
          <p:cNvSpPr/>
          <p:nvPr/>
        </p:nvSpPr>
        <p:spPr>
          <a:xfrm>
            <a:off x="5504688" y="4700018"/>
            <a:ext cx="6364200" cy="822900"/>
          </a:xfrm>
          <a:prstGeom prst="roundRect">
            <a:avLst>
              <a:gd name="adj" fmla="val 11111"/>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2" name="Google Shape;232;p6"/>
          <p:cNvSpPr/>
          <p:nvPr/>
        </p:nvSpPr>
        <p:spPr>
          <a:xfrm>
            <a:off x="5815584" y="4992624"/>
            <a:ext cx="5715000" cy="237744"/>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320"/>
              <a:buFont typeface="Arial"/>
              <a:buNone/>
            </a:pPr>
            <a:r>
              <a:rPr lang="en-US" sz="1320" b="1" i="0" u="none" strike="noStrike" cap="none">
                <a:solidFill>
                  <a:srgbClr val="FFFFFF"/>
                </a:solidFill>
                <a:latin typeface="Arial"/>
                <a:ea typeface="Arial"/>
                <a:cs typeface="Arial"/>
                <a:sym typeface="Arial"/>
              </a:rPr>
              <a:t>The Lab will connect education, leadership, and technology — matching the sponsor’s focus on people, management, and future skills.</a:t>
            </a:r>
            <a:endParaRPr sz="1320" b="0" i="0" u="none" strike="noStrike" cap="none">
              <a:solidFill>
                <a:schemeClr val="dk1"/>
              </a:solidFill>
              <a:latin typeface="Arial"/>
              <a:ea typeface="Arial"/>
              <a:cs typeface="Arial"/>
              <a:sym typeface="Arial"/>
            </a:endParaRPr>
          </a:p>
        </p:txBody>
      </p:sp>
      <p:cxnSp>
        <p:nvCxnSpPr>
          <p:cNvPr id="233" name="Google Shape;233;p6"/>
          <p:cNvCxnSpPr/>
          <p:nvPr/>
        </p:nvCxnSpPr>
        <p:spPr>
          <a:xfrm>
            <a:off x="5504688" y="5943600"/>
            <a:ext cx="6364224" cy="0"/>
          </a:xfrm>
          <a:prstGeom prst="straightConnector1">
            <a:avLst/>
          </a:prstGeom>
          <a:noFill/>
          <a:ln w="25400" cap="flat" cmpd="sng">
            <a:solidFill>
              <a:srgbClr val="8DB240"/>
            </a:solidFill>
            <a:prstDash val="solid"/>
            <a:round/>
            <a:headEnd type="none" w="sm" len="sm"/>
            <a:tailEnd type="none" w="sm" len="sm"/>
          </a:ln>
        </p:spPr>
      </p:cxnSp>
      <p:sp>
        <p:nvSpPr>
          <p:cNvPr id="234" name="Google Shape;234;p6"/>
          <p:cNvSpPr/>
          <p:nvPr/>
        </p:nvSpPr>
        <p:spPr>
          <a:xfrm>
            <a:off x="5504688" y="6144768"/>
            <a:ext cx="6364224" cy="16459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240"/>
              <a:buFont typeface="Arial"/>
              <a:buNone/>
            </a:pPr>
            <a:r>
              <a:rPr lang="en-US" sz="1240" b="0" i="1" u="none" strike="noStrike" cap="none">
                <a:solidFill>
                  <a:srgbClr val="555555"/>
                </a:solidFill>
                <a:latin typeface="Arial"/>
                <a:ea typeface="Arial"/>
                <a:cs typeface="Arial"/>
                <a:sym typeface="Arial"/>
              </a:rPr>
              <a:t>Delivered by the community’s teachers, social workers, and specialists</a:t>
            </a:r>
            <a:endParaRPr sz="1240" b="0" i="0" u="none" strike="noStrike" cap="none">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239"/>
        <p:cNvGrpSpPr/>
        <p:nvPr/>
      </p:nvGrpSpPr>
      <p:grpSpPr>
        <a:xfrm>
          <a:off x="0" y="0"/>
          <a:ext cx="0" cy="0"/>
          <a:chOff x="0" y="0"/>
          <a:chExt cx="0" cy="0"/>
        </a:xfrm>
      </p:grpSpPr>
      <p:pic>
        <p:nvPicPr>
          <p:cNvPr id="240" name="Google Shape;240;p7"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241" name="Google Shape;241;p7"/>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Flexible Learning Formats</a:t>
            </a:r>
            <a:endParaRPr sz="2850" b="0" i="0" u="none" strike="noStrike" cap="none">
              <a:solidFill>
                <a:schemeClr val="dk1"/>
              </a:solidFill>
              <a:latin typeface="Arial"/>
              <a:ea typeface="Arial"/>
              <a:cs typeface="Arial"/>
              <a:sym typeface="Arial"/>
            </a:endParaRPr>
          </a:p>
        </p:txBody>
      </p:sp>
      <p:sp>
        <p:nvSpPr>
          <p:cNvPr id="242" name="Google Shape;242;p7"/>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One renovated room can support different activities — from lessons to youth project presentations.</a:t>
            </a:r>
            <a:endParaRPr sz="1420" b="0" i="0" u="none" strike="noStrike" cap="none">
              <a:solidFill>
                <a:schemeClr val="dk1"/>
              </a:solidFill>
              <a:latin typeface="Arial"/>
              <a:ea typeface="Arial"/>
              <a:cs typeface="Arial"/>
              <a:sym typeface="Arial"/>
            </a:endParaRPr>
          </a:p>
        </p:txBody>
      </p:sp>
      <p:pic>
        <p:nvPicPr>
          <p:cNvPr id="243" name="Google Shape;243;p7" descr="/mnt/data/a_wide_angle_view_of_a_modern_clean_well_lit_cla.png"/>
          <p:cNvPicPr preferRelativeResize="0"/>
          <p:nvPr/>
        </p:nvPicPr>
        <p:blipFill rotWithShape="1">
          <a:blip r:embed="rId4">
            <a:alphaModFix/>
          </a:blip>
          <a:srcRect l="17799" r="17799"/>
          <a:stretch/>
        </p:blipFill>
        <p:spPr>
          <a:xfrm>
            <a:off x="320040" y="1188720"/>
            <a:ext cx="5074920" cy="4434840"/>
          </a:xfrm>
          <a:prstGeom prst="rect">
            <a:avLst/>
          </a:prstGeom>
          <a:noFill/>
          <a:ln>
            <a:noFill/>
          </a:ln>
        </p:spPr>
      </p:pic>
      <p:sp>
        <p:nvSpPr>
          <p:cNvPr id="244" name="Google Shape;244;p7"/>
          <p:cNvSpPr/>
          <p:nvPr/>
        </p:nvSpPr>
        <p:spPr>
          <a:xfrm>
            <a:off x="502920" y="5074993"/>
            <a:ext cx="4709100" cy="384000"/>
          </a:xfrm>
          <a:prstGeom prst="roundRect">
            <a:avLst>
              <a:gd name="adj" fmla="val 19048"/>
            </a:avLst>
          </a:prstGeom>
          <a:solidFill>
            <a:srgbClr val="0E4D2A">
              <a:alpha val="94901"/>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5" name="Google Shape;245;p7"/>
          <p:cNvSpPr/>
          <p:nvPr/>
        </p:nvSpPr>
        <p:spPr>
          <a:xfrm>
            <a:off x="640080" y="5212080"/>
            <a:ext cx="4434840" cy="914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080"/>
              <a:buFont typeface="Arial"/>
              <a:buNone/>
            </a:pPr>
            <a:r>
              <a:rPr lang="en-US" sz="1080" b="1" i="0" u="none" strike="noStrike" cap="none">
                <a:solidFill>
                  <a:srgbClr val="FFFFFF"/>
                </a:solidFill>
                <a:latin typeface="Arial"/>
                <a:ea typeface="Arial"/>
                <a:cs typeface="Arial"/>
                <a:sym typeface="Arial"/>
              </a:rPr>
              <a:t>One room can adapt to class, workshop, project, and mentor formats.</a:t>
            </a:r>
            <a:endParaRPr sz="1080" b="0" i="0" u="none" strike="noStrike" cap="none">
              <a:solidFill>
                <a:schemeClr val="dk1"/>
              </a:solidFill>
              <a:latin typeface="Arial"/>
              <a:ea typeface="Arial"/>
              <a:cs typeface="Arial"/>
              <a:sym typeface="Arial"/>
            </a:endParaRPr>
          </a:p>
        </p:txBody>
      </p:sp>
      <p:sp>
        <p:nvSpPr>
          <p:cNvPr id="246" name="Google Shape;246;p7"/>
          <p:cNvSpPr/>
          <p:nvPr/>
        </p:nvSpPr>
        <p:spPr>
          <a:xfrm>
            <a:off x="5715000" y="1234440"/>
            <a:ext cx="2743200" cy="237744"/>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Four modes of use</a:t>
            </a:r>
            <a:endParaRPr sz="2200" b="0" i="0" u="none" strike="noStrike" cap="none">
              <a:solidFill>
                <a:schemeClr val="dk1"/>
              </a:solidFill>
              <a:latin typeface="Arial"/>
              <a:ea typeface="Arial"/>
              <a:cs typeface="Arial"/>
              <a:sym typeface="Arial"/>
            </a:endParaRPr>
          </a:p>
        </p:txBody>
      </p:sp>
      <p:sp>
        <p:nvSpPr>
          <p:cNvPr id="247" name="Google Shape;247;p7"/>
          <p:cNvSpPr/>
          <p:nvPr/>
        </p:nvSpPr>
        <p:spPr>
          <a:xfrm>
            <a:off x="5715000" y="1554480"/>
            <a:ext cx="6035040" cy="20116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240"/>
              <a:buFont typeface="Arial"/>
              <a:buNone/>
            </a:pPr>
            <a:r>
              <a:rPr lang="en-US" sz="1240" b="0" i="0" u="none" strike="noStrike" cap="none">
                <a:solidFill>
                  <a:srgbClr val="555555"/>
                </a:solidFill>
                <a:latin typeface="Arial"/>
                <a:ea typeface="Arial"/>
                <a:cs typeface="Arial"/>
                <a:sym typeface="Arial"/>
              </a:rPr>
              <a:t>Each format supports a different part of the youth development pathway.</a:t>
            </a:r>
            <a:endParaRPr sz="1240" b="0" i="0" u="none" strike="noStrike" cap="none">
              <a:solidFill>
                <a:schemeClr val="dk1"/>
              </a:solidFill>
              <a:latin typeface="Arial"/>
              <a:ea typeface="Arial"/>
              <a:cs typeface="Arial"/>
              <a:sym typeface="Arial"/>
            </a:endParaRPr>
          </a:p>
        </p:txBody>
      </p:sp>
      <p:sp>
        <p:nvSpPr>
          <p:cNvPr id="248" name="Google Shape;248;p7"/>
          <p:cNvSpPr/>
          <p:nvPr/>
        </p:nvSpPr>
        <p:spPr>
          <a:xfrm>
            <a:off x="5715000" y="1938479"/>
            <a:ext cx="5760600" cy="786300"/>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9" name="Google Shape;249;p7"/>
          <p:cNvSpPr/>
          <p:nvPr/>
        </p:nvSpPr>
        <p:spPr>
          <a:xfrm>
            <a:off x="5861304" y="208483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0" name="Google Shape;250;p7" descr="/mnt/data/icon_pngs/book.png"/>
          <p:cNvPicPr preferRelativeResize="0"/>
          <p:nvPr/>
        </p:nvPicPr>
        <p:blipFill rotWithShape="1">
          <a:blip r:embed="rId5">
            <a:alphaModFix/>
          </a:blip>
          <a:srcRect/>
          <a:stretch/>
        </p:blipFill>
        <p:spPr>
          <a:xfrm>
            <a:off x="5956402" y="2179930"/>
            <a:ext cx="285293" cy="285293"/>
          </a:xfrm>
          <a:prstGeom prst="rect">
            <a:avLst/>
          </a:prstGeom>
          <a:noFill/>
          <a:ln>
            <a:noFill/>
          </a:ln>
        </p:spPr>
      </p:pic>
      <p:sp>
        <p:nvSpPr>
          <p:cNvPr id="251" name="Google Shape;251;p7"/>
          <p:cNvSpPr/>
          <p:nvPr/>
        </p:nvSpPr>
        <p:spPr>
          <a:xfrm>
            <a:off x="6464808" y="2093976"/>
            <a:ext cx="48920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Classroom mode</a:t>
            </a:r>
            <a:endParaRPr sz="1320" b="0" i="0" u="none" strike="noStrike" cap="none">
              <a:solidFill>
                <a:schemeClr val="dk1"/>
              </a:solidFill>
              <a:latin typeface="Arial"/>
              <a:ea typeface="Arial"/>
              <a:cs typeface="Arial"/>
              <a:sym typeface="Arial"/>
            </a:endParaRPr>
          </a:p>
        </p:txBody>
      </p:sp>
      <p:sp>
        <p:nvSpPr>
          <p:cNvPr id="252" name="Google Shape;252;p7"/>
          <p:cNvSpPr/>
          <p:nvPr/>
        </p:nvSpPr>
        <p:spPr>
          <a:xfrm>
            <a:off x="6464808" y="2295180"/>
            <a:ext cx="4864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Learning recovery, school readiness, and structured lessons.</a:t>
            </a:r>
            <a:endParaRPr sz="940" b="0" i="0" u="none" strike="noStrike" cap="none">
              <a:solidFill>
                <a:schemeClr val="dk1"/>
              </a:solidFill>
              <a:latin typeface="Arial"/>
              <a:ea typeface="Arial"/>
              <a:cs typeface="Arial"/>
              <a:sym typeface="Arial"/>
            </a:endParaRPr>
          </a:p>
        </p:txBody>
      </p:sp>
      <p:sp>
        <p:nvSpPr>
          <p:cNvPr id="253" name="Google Shape;253;p7"/>
          <p:cNvSpPr/>
          <p:nvPr/>
        </p:nvSpPr>
        <p:spPr>
          <a:xfrm>
            <a:off x="5715000" y="2834591"/>
            <a:ext cx="5760600" cy="786300"/>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7"/>
          <p:cNvSpPr/>
          <p:nvPr/>
        </p:nvSpPr>
        <p:spPr>
          <a:xfrm>
            <a:off x="5861304" y="2980944"/>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55" name="Google Shape;255;p7" descr="/mnt/data/icon_pngs/people.png"/>
          <p:cNvPicPr preferRelativeResize="0"/>
          <p:nvPr/>
        </p:nvPicPr>
        <p:blipFill rotWithShape="1">
          <a:blip r:embed="rId6">
            <a:alphaModFix/>
          </a:blip>
          <a:srcRect/>
          <a:stretch/>
        </p:blipFill>
        <p:spPr>
          <a:xfrm>
            <a:off x="5956402" y="3076042"/>
            <a:ext cx="285293" cy="285293"/>
          </a:xfrm>
          <a:prstGeom prst="rect">
            <a:avLst/>
          </a:prstGeom>
          <a:noFill/>
          <a:ln>
            <a:noFill/>
          </a:ln>
        </p:spPr>
      </p:pic>
      <p:sp>
        <p:nvSpPr>
          <p:cNvPr id="256" name="Google Shape;256;p7"/>
          <p:cNvSpPr/>
          <p:nvPr/>
        </p:nvSpPr>
        <p:spPr>
          <a:xfrm>
            <a:off x="6464808" y="2990088"/>
            <a:ext cx="48920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Teamwork mode</a:t>
            </a:r>
            <a:endParaRPr sz="1320" b="0" i="0" u="none" strike="noStrike" cap="none">
              <a:solidFill>
                <a:schemeClr val="dk1"/>
              </a:solidFill>
              <a:latin typeface="Arial"/>
              <a:ea typeface="Arial"/>
              <a:cs typeface="Arial"/>
              <a:sym typeface="Arial"/>
            </a:endParaRPr>
          </a:p>
        </p:txBody>
      </p:sp>
      <p:sp>
        <p:nvSpPr>
          <p:cNvPr id="257" name="Google Shape;257;p7"/>
          <p:cNvSpPr/>
          <p:nvPr/>
        </p:nvSpPr>
        <p:spPr>
          <a:xfrm>
            <a:off x="6478583" y="3218717"/>
            <a:ext cx="4864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Small groups, brainstorming, presentations, and collaboration.</a:t>
            </a:r>
            <a:endParaRPr sz="940" b="0" i="0" u="none" strike="noStrike" cap="none">
              <a:solidFill>
                <a:schemeClr val="dk1"/>
              </a:solidFill>
              <a:latin typeface="Arial"/>
              <a:ea typeface="Arial"/>
              <a:cs typeface="Arial"/>
              <a:sym typeface="Arial"/>
            </a:endParaRPr>
          </a:p>
        </p:txBody>
      </p:sp>
      <p:sp>
        <p:nvSpPr>
          <p:cNvPr id="258" name="Google Shape;258;p7"/>
          <p:cNvSpPr/>
          <p:nvPr/>
        </p:nvSpPr>
        <p:spPr>
          <a:xfrm>
            <a:off x="5715000" y="3730703"/>
            <a:ext cx="5760600" cy="786300"/>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7"/>
          <p:cNvSpPr/>
          <p:nvPr/>
        </p:nvSpPr>
        <p:spPr>
          <a:xfrm>
            <a:off x="5861304" y="3877056"/>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0" name="Google Shape;260;p7" descr="/mnt/data/icon_pngs/laptop.png"/>
          <p:cNvPicPr preferRelativeResize="0"/>
          <p:nvPr/>
        </p:nvPicPr>
        <p:blipFill rotWithShape="1">
          <a:blip r:embed="rId7">
            <a:alphaModFix/>
          </a:blip>
          <a:srcRect/>
          <a:stretch/>
        </p:blipFill>
        <p:spPr>
          <a:xfrm>
            <a:off x="5956402" y="3972154"/>
            <a:ext cx="285293" cy="285293"/>
          </a:xfrm>
          <a:prstGeom prst="rect">
            <a:avLst/>
          </a:prstGeom>
          <a:noFill/>
          <a:ln>
            <a:noFill/>
          </a:ln>
        </p:spPr>
      </p:pic>
      <p:sp>
        <p:nvSpPr>
          <p:cNvPr id="261" name="Google Shape;261;p7"/>
          <p:cNvSpPr/>
          <p:nvPr/>
        </p:nvSpPr>
        <p:spPr>
          <a:xfrm>
            <a:off x="6464808" y="3886200"/>
            <a:ext cx="48920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Digital mode</a:t>
            </a:r>
            <a:endParaRPr sz="1320" b="0" i="0" u="none" strike="noStrike" cap="none">
              <a:solidFill>
                <a:schemeClr val="dk1"/>
              </a:solidFill>
              <a:latin typeface="Arial"/>
              <a:ea typeface="Arial"/>
              <a:cs typeface="Arial"/>
              <a:sym typeface="Arial"/>
            </a:endParaRPr>
          </a:p>
        </p:txBody>
      </p:sp>
      <p:sp>
        <p:nvSpPr>
          <p:cNvPr id="262" name="Google Shape;262;p7"/>
          <p:cNvSpPr/>
          <p:nvPr/>
        </p:nvSpPr>
        <p:spPr>
          <a:xfrm>
            <a:off x="6464808" y="4142254"/>
            <a:ext cx="4864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Online learning, basic IT skills, safe technology use, and presentations.</a:t>
            </a:r>
            <a:endParaRPr sz="940" b="0" i="0" u="none" strike="noStrike" cap="none">
              <a:solidFill>
                <a:schemeClr val="dk1"/>
              </a:solidFill>
              <a:latin typeface="Arial"/>
              <a:ea typeface="Arial"/>
              <a:cs typeface="Arial"/>
              <a:sym typeface="Arial"/>
            </a:endParaRPr>
          </a:p>
        </p:txBody>
      </p:sp>
      <p:sp>
        <p:nvSpPr>
          <p:cNvPr id="263" name="Google Shape;263;p7"/>
          <p:cNvSpPr/>
          <p:nvPr/>
        </p:nvSpPr>
        <p:spPr>
          <a:xfrm>
            <a:off x="5715000" y="4635935"/>
            <a:ext cx="5760600" cy="786300"/>
          </a:xfrm>
          <a:prstGeom prst="roundRect">
            <a:avLst>
              <a:gd name="adj" fmla="val 9302"/>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4" name="Google Shape;264;p7"/>
          <p:cNvSpPr/>
          <p:nvPr/>
        </p:nvSpPr>
        <p:spPr>
          <a:xfrm>
            <a:off x="5861304" y="4773168"/>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65" name="Google Shape;265;p7" descr="/mnt/data/icon_pngs/leader.png"/>
          <p:cNvPicPr preferRelativeResize="0"/>
          <p:nvPr/>
        </p:nvPicPr>
        <p:blipFill rotWithShape="1">
          <a:blip r:embed="rId8">
            <a:alphaModFix/>
          </a:blip>
          <a:srcRect/>
          <a:stretch/>
        </p:blipFill>
        <p:spPr>
          <a:xfrm>
            <a:off x="5956402" y="4868266"/>
            <a:ext cx="285293" cy="285293"/>
          </a:xfrm>
          <a:prstGeom prst="rect">
            <a:avLst/>
          </a:prstGeom>
          <a:noFill/>
          <a:ln>
            <a:noFill/>
          </a:ln>
        </p:spPr>
      </p:pic>
      <p:sp>
        <p:nvSpPr>
          <p:cNvPr id="266" name="Google Shape;266;p7"/>
          <p:cNvSpPr/>
          <p:nvPr/>
        </p:nvSpPr>
        <p:spPr>
          <a:xfrm>
            <a:off x="6464808" y="4782312"/>
            <a:ext cx="48920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Leadership mode</a:t>
            </a:r>
            <a:endParaRPr sz="1320" b="0" i="0" u="none" strike="noStrike" cap="none">
              <a:solidFill>
                <a:schemeClr val="dk1"/>
              </a:solidFill>
              <a:latin typeface="Arial"/>
              <a:ea typeface="Arial"/>
              <a:cs typeface="Arial"/>
              <a:sym typeface="Arial"/>
            </a:endParaRPr>
          </a:p>
        </p:txBody>
      </p:sp>
      <p:sp>
        <p:nvSpPr>
          <p:cNvPr id="267" name="Google Shape;267;p7"/>
          <p:cNvSpPr/>
          <p:nvPr/>
        </p:nvSpPr>
        <p:spPr>
          <a:xfrm>
            <a:off x="6478571" y="5065803"/>
            <a:ext cx="48645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Workshops, debates, mentoring, civic responsibility, and youth initiatives.</a:t>
            </a:r>
            <a:endParaRPr sz="940" b="0" i="0" u="none" strike="noStrike" cap="none">
              <a:solidFill>
                <a:schemeClr val="dk1"/>
              </a:solidFill>
              <a:latin typeface="Arial"/>
              <a:ea typeface="Arial"/>
              <a:cs typeface="Arial"/>
              <a:sym typeface="Arial"/>
            </a:endParaRPr>
          </a:p>
        </p:txBody>
      </p:sp>
      <p:sp>
        <p:nvSpPr>
          <p:cNvPr id="268" name="Google Shape;268;p7"/>
          <p:cNvSpPr/>
          <p:nvPr/>
        </p:nvSpPr>
        <p:spPr>
          <a:xfrm>
            <a:off x="5715000" y="5623568"/>
            <a:ext cx="5760600" cy="475500"/>
          </a:xfrm>
          <a:prstGeom prst="roundRect">
            <a:avLst>
              <a:gd name="adj" fmla="val 15385"/>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7"/>
          <p:cNvSpPr/>
          <p:nvPr/>
        </p:nvSpPr>
        <p:spPr>
          <a:xfrm>
            <a:off x="5897880" y="5806440"/>
            <a:ext cx="5394960"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120"/>
              <a:buFont typeface="Arial"/>
              <a:buNone/>
            </a:pPr>
            <a:r>
              <a:rPr lang="en-US" sz="1120" b="1" i="0" u="none" strike="noStrike" cap="none">
                <a:solidFill>
                  <a:srgbClr val="FFFFFF"/>
                </a:solidFill>
                <a:latin typeface="Arial"/>
                <a:ea typeface="Arial"/>
                <a:cs typeface="Arial"/>
                <a:sym typeface="Arial"/>
              </a:rPr>
              <a:t>Mobile design means higher utilization, more activities, and better long-term sustainability.</a:t>
            </a:r>
            <a:endParaRPr sz="112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274"/>
        <p:cNvGrpSpPr/>
        <p:nvPr/>
      </p:nvGrpSpPr>
      <p:grpSpPr>
        <a:xfrm>
          <a:off x="0" y="0"/>
          <a:ext cx="0" cy="0"/>
          <a:chOff x="0" y="0"/>
          <a:chExt cx="0" cy="0"/>
        </a:xfrm>
      </p:grpSpPr>
      <p:pic>
        <p:nvPicPr>
          <p:cNvPr id="275" name="Google Shape;275;p8"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276" name="Google Shape;276;p8"/>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Community Capacity to Deliver</a:t>
            </a:r>
            <a:endParaRPr sz="2850" b="0" i="0" u="none" strike="noStrike" cap="none">
              <a:solidFill>
                <a:schemeClr val="dk1"/>
              </a:solidFill>
              <a:latin typeface="Arial"/>
              <a:ea typeface="Arial"/>
              <a:cs typeface="Arial"/>
              <a:sym typeface="Arial"/>
            </a:endParaRPr>
          </a:p>
        </p:txBody>
      </p:sp>
      <p:sp>
        <p:nvSpPr>
          <p:cNvPr id="277" name="Google Shape;277;p8"/>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The grant will invest in space and equipment; the community will provide people, programs, and daily management.</a:t>
            </a:r>
            <a:endParaRPr sz="1420" b="0" i="0" u="none" strike="noStrike" cap="none">
              <a:solidFill>
                <a:schemeClr val="dk1"/>
              </a:solidFill>
              <a:latin typeface="Arial"/>
              <a:ea typeface="Arial"/>
              <a:cs typeface="Arial"/>
              <a:sym typeface="Arial"/>
            </a:endParaRPr>
          </a:p>
        </p:txBody>
      </p:sp>
      <p:sp>
        <p:nvSpPr>
          <p:cNvPr id="278" name="Google Shape;278;p8"/>
          <p:cNvSpPr/>
          <p:nvPr/>
        </p:nvSpPr>
        <p:spPr>
          <a:xfrm>
            <a:off x="365760" y="1143000"/>
            <a:ext cx="3977640" cy="4983480"/>
          </a:xfrm>
          <a:prstGeom prst="roundRect">
            <a:avLst>
              <a:gd name="adj" fmla="val 1839"/>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79" name="Google Shape;279;p8" descr="/mnt/data/728491363_1010336258395938_4473777329901134162_n.jpg"/>
          <p:cNvPicPr preferRelativeResize="0"/>
          <p:nvPr/>
        </p:nvPicPr>
        <p:blipFill rotWithShape="1">
          <a:blip r:embed="rId4">
            <a:alphaModFix/>
          </a:blip>
          <a:srcRect l="8730" r="8730"/>
          <a:stretch/>
        </p:blipFill>
        <p:spPr>
          <a:xfrm>
            <a:off x="566928" y="1417320"/>
            <a:ext cx="3566160" cy="2880360"/>
          </a:xfrm>
          <a:prstGeom prst="rect">
            <a:avLst/>
          </a:prstGeom>
          <a:noFill/>
          <a:ln>
            <a:noFill/>
          </a:ln>
        </p:spPr>
      </p:pic>
      <p:sp>
        <p:nvSpPr>
          <p:cNvPr id="280" name="Google Shape;280;p8"/>
          <p:cNvSpPr/>
          <p:nvPr/>
        </p:nvSpPr>
        <p:spPr>
          <a:xfrm>
            <a:off x="786384" y="4005072"/>
            <a:ext cx="3108960" cy="384048"/>
          </a:xfrm>
          <a:prstGeom prst="roundRect">
            <a:avLst>
              <a:gd name="adj" fmla="val 19048"/>
            </a:avLst>
          </a:prstGeom>
          <a:solidFill>
            <a:srgbClr val="0E4D2A">
              <a:alpha val="94901"/>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8"/>
          <p:cNvSpPr/>
          <p:nvPr/>
        </p:nvSpPr>
        <p:spPr>
          <a:xfrm>
            <a:off x="932688" y="4133088"/>
            <a:ext cx="2816352" cy="914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050"/>
              <a:buFont typeface="Arial"/>
              <a:buNone/>
            </a:pPr>
            <a:r>
              <a:rPr lang="en-US" sz="1050" b="1" i="0" u="none" strike="noStrike" cap="none">
                <a:solidFill>
                  <a:srgbClr val="FFFFFF"/>
                </a:solidFill>
                <a:latin typeface="Arial"/>
                <a:ea typeface="Arial"/>
                <a:cs typeface="Arial"/>
                <a:sym typeface="Arial"/>
              </a:rPr>
              <a:t>Existing Hub Team &amp; Community Network</a:t>
            </a:r>
            <a:endParaRPr sz="1050" b="0" i="0" u="none" strike="noStrike" cap="none">
              <a:solidFill>
                <a:schemeClr val="dk1"/>
              </a:solidFill>
              <a:latin typeface="Arial"/>
              <a:ea typeface="Arial"/>
              <a:cs typeface="Arial"/>
              <a:sym typeface="Arial"/>
            </a:endParaRPr>
          </a:p>
        </p:txBody>
      </p:sp>
      <p:sp>
        <p:nvSpPr>
          <p:cNvPr id="282" name="Google Shape;282;p8"/>
          <p:cNvSpPr/>
          <p:nvPr/>
        </p:nvSpPr>
        <p:spPr>
          <a:xfrm>
            <a:off x="777240" y="4700016"/>
            <a:ext cx="91440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8"/>
          <p:cNvSpPr/>
          <p:nvPr/>
        </p:nvSpPr>
        <p:spPr>
          <a:xfrm>
            <a:off x="813816" y="4764024"/>
            <a:ext cx="84124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Teachers</a:t>
            </a:r>
            <a:endParaRPr sz="860" b="0" i="0" u="none" strike="noStrike" cap="none">
              <a:solidFill>
                <a:schemeClr val="dk1"/>
              </a:solidFill>
              <a:latin typeface="Arial"/>
              <a:ea typeface="Arial"/>
              <a:cs typeface="Arial"/>
              <a:sym typeface="Arial"/>
            </a:endParaRPr>
          </a:p>
        </p:txBody>
      </p:sp>
      <p:sp>
        <p:nvSpPr>
          <p:cNvPr id="284" name="Google Shape;284;p8"/>
          <p:cNvSpPr/>
          <p:nvPr/>
        </p:nvSpPr>
        <p:spPr>
          <a:xfrm>
            <a:off x="1783080" y="4700016"/>
            <a:ext cx="100584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8"/>
          <p:cNvSpPr/>
          <p:nvPr/>
        </p:nvSpPr>
        <p:spPr>
          <a:xfrm>
            <a:off x="1819656" y="4764024"/>
            <a:ext cx="93268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Social workers</a:t>
            </a:r>
            <a:endParaRPr sz="860" b="0" i="0" u="none" strike="noStrike" cap="none">
              <a:solidFill>
                <a:schemeClr val="dk1"/>
              </a:solidFill>
              <a:latin typeface="Arial"/>
              <a:ea typeface="Arial"/>
              <a:cs typeface="Arial"/>
              <a:sym typeface="Arial"/>
            </a:endParaRPr>
          </a:p>
        </p:txBody>
      </p:sp>
      <p:sp>
        <p:nvSpPr>
          <p:cNvPr id="286" name="Google Shape;286;p8"/>
          <p:cNvSpPr/>
          <p:nvPr/>
        </p:nvSpPr>
        <p:spPr>
          <a:xfrm>
            <a:off x="2880360" y="4700016"/>
            <a:ext cx="914400" cy="256032"/>
          </a:xfrm>
          <a:prstGeom prst="roundRect">
            <a:avLst>
              <a:gd name="adj" fmla="val 21429"/>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8"/>
          <p:cNvSpPr/>
          <p:nvPr/>
        </p:nvSpPr>
        <p:spPr>
          <a:xfrm>
            <a:off x="2916936" y="4764024"/>
            <a:ext cx="841248" cy="7315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860"/>
              <a:buFont typeface="Arial"/>
              <a:buNone/>
            </a:pPr>
            <a:r>
              <a:rPr lang="en-US" sz="860" b="1" i="0" u="none" strike="noStrike" cap="none">
                <a:solidFill>
                  <a:srgbClr val="0E4D2A"/>
                </a:solidFill>
                <a:latin typeface="Arial"/>
                <a:ea typeface="Arial"/>
                <a:cs typeface="Arial"/>
                <a:sym typeface="Arial"/>
              </a:rPr>
              <a:t>Specialists</a:t>
            </a:r>
            <a:endParaRPr sz="860" b="0" i="0" u="none" strike="noStrike" cap="none">
              <a:solidFill>
                <a:schemeClr val="dk1"/>
              </a:solidFill>
              <a:latin typeface="Arial"/>
              <a:ea typeface="Arial"/>
              <a:cs typeface="Arial"/>
              <a:sym typeface="Arial"/>
            </a:endParaRPr>
          </a:p>
        </p:txBody>
      </p:sp>
      <p:sp>
        <p:nvSpPr>
          <p:cNvPr id="288" name="Google Shape;288;p8"/>
          <p:cNvSpPr/>
          <p:nvPr/>
        </p:nvSpPr>
        <p:spPr>
          <a:xfrm>
            <a:off x="713232" y="5230368"/>
            <a:ext cx="3337560" cy="38404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00"/>
              <a:buFont typeface="Arial"/>
              <a:buNone/>
            </a:pPr>
            <a:r>
              <a:rPr lang="en-US" sz="1100" b="0" i="0" u="none" strike="noStrike" cap="none">
                <a:solidFill>
                  <a:srgbClr val="555555"/>
                </a:solidFill>
                <a:latin typeface="Arial"/>
                <a:ea typeface="Arial"/>
                <a:cs typeface="Arial"/>
                <a:sym typeface="Arial"/>
              </a:rPr>
              <a:t>The Lab will be operated by the community’s existing professional capacity, connected to the active Kharkiv Support Hub.</a:t>
            </a:r>
            <a:endParaRPr sz="1100" b="0" i="0" u="none" strike="noStrike" cap="none">
              <a:solidFill>
                <a:schemeClr val="dk1"/>
              </a:solidFill>
              <a:latin typeface="Arial"/>
              <a:ea typeface="Arial"/>
              <a:cs typeface="Arial"/>
              <a:sym typeface="Arial"/>
            </a:endParaRPr>
          </a:p>
        </p:txBody>
      </p:sp>
      <p:sp>
        <p:nvSpPr>
          <p:cNvPr id="289" name="Google Shape;289;p8"/>
          <p:cNvSpPr/>
          <p:nvPr/>
        </p:nvSpPr>
        <p:spPr>
          <a:xfrm>
            <a:off x="4892040" y="1371600"/>
            <a:ext cx="3017520" cy="1005840"/>
          </a:xfrm>
          <a:prstGeom prst="roundRect">
            <a:avLst>
              <a:gd name="adj" fmla="val 7273"/>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8"/>
          <p:cNvSpPr/>
          <p:nvPr/>
        </p:nvSpPr>
        <p:spPr>
          <a:xfrm>
            <a:off x="5038344" y="153619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1" name="Google Shape;291;p8" descr="/mnt/data/icon_pngs/book.png"/>
          <p:cNvPicPr preferRelativeResize="0"/>
          <p:nvPr/>
        </p:nvPicPr>
        <p:blipFill rotWithShape="1">
          <a:blip r:embed="rId5">
            <a:alphaModFix/>
          </a:blip>
          <a:srcRect/>
          <a:stretch/>
        </p:blipFill>
        <p:spPr>
          <a:xfrm>
            <a:off x="5133442" y="1631290"/>
            <a:ext cx="285293" cy="285293"/>
          </a:xfrm>
          <a:prstGeom prst="rect">
            <a:avLst/>
          </a:prstGeom>
          <a:noFill/>
          <a:ln>
            <a:noFill/>
          </a:ln>
        </p:spPr>
      </p:pic>
      <p:sp>
        <p:nvSpPr>
          <p:cNvPr id="292" name="Google Shape;292;p8"/>
          <p:cNvSpPr/>
          <p:nvPr/>
        </p:nvSpPr>
        <p:spPr>
          <a:xfrm>
            <a:off x="5641848" y="1545336"/>
            <a:ext cx="21488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Educators &amp; mentors</a:t>
            </a:r>
            <a:endParaRPr sz="1320" b="0" i="0" u="none" strike="noStrike" cap="none">
              <a:solidFill>
                <a:schemeClr val="dk1"/>
              </a:solidFill>
              <a:latin typeface="Arial"/>
              <a:ea typeface="Arial"/>
              <a:cs typeface="Arial"/>
              <a:sym typeface="Arial"/>
            </a:endParaRPr>
          </a:p>
        </p:txBody>
      </p:sp>
      <p:sp>
        <p:nvSpPr>
          <p:cNvPr id="293" name="Google Shape;293;p8"/>
          <p:cNvSpPr/>
          <p:nvPr/>
        </p:nvSpPr>
        <p:spPr>
          <a:xfrm>
            <a:off x="5641848" y="1901952"/>
            <a:ext cx="212140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Learning recovery, school readiness, workshops, and project guidance.</a:t>
            </a:r>
            <a:endParaRPr sz="940" b="0" i="0" u="none" strike="noStrike" cap="none">
              <a:solidFill>
                <a:schemeClr val="dk1"/>
              </a:solidFill>
              <a:latin typeface="Arial"/>
              <a:ea typeface="Arial"/>
              <a:cs typeface="Arial"/>
              <a:sym typeface="Arial"/>
            </a:endParaRPr>
          </a:p>
        </p:txBody>
      </p:sp>
      <p:sp>
        <p:nvSpPr>
          <p:cNvPr id="294" name="Google Shape;294;p8"/>
          <p:cNvSpPr/>
          <p:nvPr/>
        </p:nvSpPr>
        <p:spPr>
          <a:xfrm>
            <a:off x="8321040" y="1371600"/>
            <a:ext cx="3017520" cy="1005840"/>
          </a:xfrm>
          <a:prstGeom prst="roundRect">
            <a:avLst>
              <a:gd name="adj" fmla="val 7273"/>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8"/>
          <p:cNvSpPr/>
          <p:nvPr/>
        </p:nvSpPr>
        <p:spPr>
          <a:xfrm>
            <a:off x="8467344" y="1536192"/>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96" name="Google Shape;296;p8" descr="/mnt/data/icon_pngs/people.png"/>
          <p:cNvPicPr preferRelativeResize="0"/>
          <p:nvPr/>
        </p:nvPicPr>
        <p:blipFill rotWithShape="1">
          <a:blip r:embed="rId6">
            <a:alphaModFix/>
          </a:blip>
          <a:srcRect/>
          <a:stretch/>
        </p:blipFill>
        <p:spPr>
          <a:xfrm>
            <a:off x="8562442" y="1631290"/>
            <a:ext cx="285293" cy="285293"/>
          </a:xfrm>
          <a:prstGeom prst="rect">
            <a:avLst/>
          </a:prstGeom>
          <a:noFill/>
          <a:ln>
            <a:noFill/>
          </a:ln>
        </p:spPr>
      </p:pic>
      <p:sp>
        <p:nvSpPr>
          <p:cNvPr id="297" name="Google Shape;297;p8"/>
          <p:cNvSpPr/>
          <p:nvPr/>
        </p:nvSpPr>
        <p:spPr>
          <a:xfrm>
            <a:off x="9070848" y="1545336"/>
            <a:ext cx="21488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Social services</a:t>
            </a:r>
            <a:endParaRPr sz="1320" b="0" i="0" u="none" strike="noStrike" cap="none">
              <a:solidFill>
                <a:schemeClr val="dk1"/>
              </a:solidFill>
              <a:latin typeface="Arial"/>
              <a:ea typeface="Arial"/>
              <a:cs typeface="Arial"/>
              <a:sym typeface="Arial"/>
            </a:endParaRPr>
          </a:p>
        </p:txBody>
      </p:sp>
      <p:sp>
        <p:nvSpPr>
          <p:cNvPr id="298" name="Google Shape;298;p8"/>
          <p:cNvSpPr/>
          <p:nvPr/>
        </p:nvSpPr>
        <p:spPr>
          <a:xfrm>
            <a:off x="9070848" y="1901952"/>
            <a:ext cx="212140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Family support, outreach, and coordination for vulnerable groups.</a:t>
            </a:r>
            <a:endParaRPr sz="940" b="0" i="0" u="none" strike="noStrike" cap="none">
              <a:solidFill>
                <a:schemeClr val="dk1"/>
              </a:solidFill>
              <a:latin typeface="Arial"/>
              <a:ea typeface="Arial"/>
              <a:cs typeface="Arial"/>
              <a:sym typeface="Arial"/>
            </a:endParaRPr>
          </a:p>
        </p:txBody>
      </p:sp>
      <p:sp>
        <p:nvSpPr>
          <p:cNvPr id="299" name="Google Shape;299;p8"/>
          <p:cNvSpPr/>
          <p:nvPr/>
        </p:nvSpPr>
        <p:spPr>
          <a:xfrm>
            <a:off x="4892040" y="2670048"/>
            <a:ext cx="3017520" cy="1005840"/>
          </a:xfrm>
          <a:prstGeom prst="roundRect">
            <a:avLst>
              <a:gd name="adj" fmla="val 7273"/>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8"/>
          <p:cNvSpPr/>
          <p:nvPr/>
        </p:nvSpPr>
        <p:spPr>
          <a:xfrm>
            <a:off x="5038344" y="283464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1" name="Google Shape;301;p8" descr="/mnt/data/icon_pngs/services.png"/>
          <p:cNvPicPr preferRelativeResize="0"/>
          <p:nvPr/>
        </p:nvPicPr>
        <p:blipFill rotWithShape="1">
          <a:blip r:embed="rId7">
            <a:alphaModFix/>
          </a:blip>
          <a:srcRect/>
          <a:stretch/>
        </p:blipFill>
        <p:spPr>
          <a:xfrm>
            <a:off x="5133442" y="2929738"/>
            <a:ext cx="285293" cy="285293"/>
          </a:xfrm>
          <a:prstGeom prst="rect">
            <a:avLst/>
          </a:prstGeom>
          <a:noFill/>
          <a:ln>
            <a:noFill/>
          </a:ln>
        </p:spPr>
      </p:pic>
      <p:sp>
        <p:nvSpPr>
          <p:cNvPr id="302" name="Google Shape;302;p8"/>
          <p:cNvSpPr/>
          <p:nvPr/>
        </p:nvSpPr>
        <p:spPr>
          <a:xfrm>
            <a:off x="5641848" y="2843784"/>
            <a:ext cx="21488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Inclusion &amp; SEN support</a:t>
            </a:r>
            <a:endParaRPr sz="1320" b="0" i="0" u="none" strike="noStrike" cap="none">
              <a:solidFill>
                <a:schemeClr val="dk1"/>
              </a:solidFill>
              <a:latin typeface="Arial"/>
              <a:ea typeface="Arial"/>
              <a:cs typeface="Arial"/>
              <a:sym typeface="Arial"/>
            </a:endParaRPr>
          </a:p>
        </p:txBody>
      </p:sp>
      <p:sp>
        <p:nvSpPr>
          <p:cNvPr id="303" name="Google Shape;303;p8"/>
          <p:cNvSpPr/>
          <p:nvPr/>
        </p:nvSpPr>
        <p:spPr>
          <a:xfrm>
            <a:off x="5641848" y="3200400"/>
            <a:ext cx="212140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Activities adapted for children with special educational needs.</a:t>
            </a:r>
            <a:endParaRPr sz="940" b="0" i="0" u="none" strike="noStrike" cap="none">
              <a:solidFill>
                <a:schemeClr val="dk1"/>
              </a:solidFill>
              <a:latin typeface="Arial"/>
              <a:ea typeface="Arial"/>
              <a:cs typeface="Arial"/>
              <a:sym typeface="Arial"/>
            </a:endParaRPr>
          </a:p>
        </p:txBody>
      </p:sp>
      <p:sp>
        <p:nvSpPr>
          <p:cNvPr id="304" name="Google Shape;304;p8"/>
          <p:cNvSpPr/>
          <p:nvPr/>
        </p:nvSpPr>
        <p:spPr>
          <a:xfrm>
            <a:off x="8321040" y="2670048"/>
            <a:ext cx="3017520" cy="1005840"/>
          </a:xfrm>
          <a:prstGeom prst="roundRect">
            <a:avLst>
              <a:gd name="adj" fmla="val 7273"/>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8"/>
          <p:cNvSpPr/>
          <p:nvPr/>
        </p:nvSpPr>
        <p:spPr>
          <a:xfrm>
            <a:off x="8467344" y="2834640"/>
            <a:ext cx="475488" cy="475488"/>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06" name="Google Shape;306;p8" descr="/mnt/data/icon_pngs/checklist.png"/>
          <p:cNvPicPr preferRelativeResize="0"/>
          <p:nvPr/>
        </p:nvPicPr>
        <p:blipFill rotWithShape="1">
          <a:blip r:embed="rId8">
            <a:alphaModFix/>
          </a:blip>
          <a:srcRect/>
          <a:stretch/>
        </p:blipFill>
        <p:spPr>
          <a:xfrm>
            <a:off x="8562442" y="2929738"/>
            <a:ext cx="285293" cy="285293"/>
          </a:xfrm>
          <a:prstGeom prst="rect">
            <a:avLst/>
          </a:prstGeom>
          <a:noFill/>
          <a:ln>
            <a:noFill/>
          </a:ln>
        </p:spPr>
      </p:pic>
      <p:sp>
        <p:nvSpPr>
          <p:cNvPr id="307" name="Google Shape;307;p8"/>
          <p:cNvSpPr/>
          <p:nvPr/>
        </p:nvSpPr>
        <p:spPr>
          <a:xfrm>
            <a:off x="9070848" y="2843784"/>
            <a:ext cx="2148840" cy="29260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Administration &amp; partners</a:t>
            </a:r>
            <a:endParaRPr sz="1320" b="0" i="0" u="none" strike="noStrike" cap="none">
              <a:solidFill>
                <a:schemeClr val="dk1"/>
              </a:solidFill>
              <a:latin typeface="Arial"/>
              <a:ea typeface="Arial"/>
              <a:cs typeface="Arial"/>
              <a:sym typeface="Arial"/>
            </a:endParaRPr>
          </a:p>
        </p:txBody>
      </p:sp>
      <p:sp>
        <p:nvSpPr>
          <p:cNvPr id="308" name="Google Shape;308;p8"/>
          <p:cNvSpPr/>
          <p:nvPr/>
        </p:nvSpPr>
        <p:spPr>
          <a:xfrm>
            <a:off x="9070848" y="3200400"/>
            <a:ext cx="2121408"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Daily coordination, accountability, reporting, and sustainability.</a:t>
            </a:r>
            <a:endParaRPr sz="940" b="0" i="0" u="none" strike="noStrike" cap="none">
              <a:solidFill>
                <a:schemeClr val="dk1"/>
              </a:solidFill>
              <a:latin typeface="Arial"/>
              <a:ea typeface="Arial"/>
              <a:cs typeface="Arial"/>
              <a:sym typeface="Arial"/>
            </a:endParaRPr>
          </a:p>
        </p:txBody>
      </p:sp>
      <p:sp>
        <p:nvSpPr>
          <p:cNvPr id="309" name="Google Shape;309;p8"/>
          <p:cNvSpPr/>
          <p:nvPr/>
        </p:nvSpPr>
        <p:spPr>
          <a:xfrm>
            <a:off x="4892040" y="4133088"/>
            <a:ext cx="6446520" cy="493776"/>
          </a:xfrm>
          <a:prstGeom prst="roundRect">
            <a:avLst>
              <a:gd name="adj" fmla="val 14815"/>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8"/>
          <p:cNvSpPr/>
          <p:nvPr/>
        </p:nvSpPr>
        <p:spPr>
          <a:xfrm>
            <a:off x="5074920" y="4297680"/>
            <a:ext cx="6080760" cy="91440"/>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0E4D2A"/>
              </a:buClr>
              <a:buSzPts val="1090"/>
              <a:buFont typeface="Arial"/>
              <a:buNone/>
            </a:pPr>
            <a:r>
              <a:rPr lang="en-US" sz="1090" b="1" i="0" u="none" strike="noStrike" cap="none">
                <a:solidFill>
                  <a:srgbClr val="0E4D2A"/>
                </a:solidFill>
                <a:latin typeface="Arial"/>
                <a:ea typeface="Arial"/>
                <a:cs typeface="Arial"/>
                <a:sym typeface="Arial"/>
              </a:rPr>
              <a:t>Existing Hub  +  Trained specialists  +  Renovated Lab</a:t>
            </a:r>
            <a:endParaRPr sz="1090" b="0" i="0" u="none" strike="noStrike" cap="none">
              <a:solidFill>
                <a:schemeClr val="dk1"/>
              </a:solidFill>
              <a:latin typeface="Arial"/>
              <a:ea typeface="Arial"/>
              <a:cs typeface="Arial"/>
              <a:sym typeface="Arial"/>
            </a:endParaRPr>
          </a:p>
        </p:txBody>
      </p:sp>
      <p:sp>
        <p:nvSpPr>
          <p:cNvPr id="311" name="Google Shape;311;p8"/>
          <p:cNvSpPr/>
          <p:nvPr/>
        </p:nvSpPr>
        <p:spPr>
          <a:xfrm>
            <a:off x="4892040" y="4919569"/>
            <a:ext cx="6446400" cy="713100"/>
          </a:xfrm>
          <a:prstGeom prst="roundRect">
            <a:avLst>
              <a:gd name="adj" fmla="val 10256"/>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8"/>
          <p:cNvSpPr/>
          <p:nvPr/>
        </p:nvSpPr>
        <p:spPr>
          <a:xfrm>
            <a:off x="5212080" y="5175504"/>
            <a:ext cx="5806440" cy="128016"/>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240"/>
              <a:buFont typeface="Arial"/>
              <a:buNone/>
            </a:pPr>
            <a:r>
              <a:rPr lang="en-US" sz="1240" b="1" i="0" u="none" strike="noStrike" cap="none">
                <a:solidFill>
                  <a:srgbClr val="FFFFFF"/>
                </a:solidFill>
                <a:latin typeface="Arial"/>
                <a:ea typeface="Arial"/>
                <a:cs typeface="Arial"/>
                <a:sym typeface="Arial"/>
              </a:rPr>
              <a:t>This is not a one-time activity — it is a long-term youth development platform managed by the community.</a:t>
            </a:r>
            <a:endParaRPr sz="1240" b="0" i="0" u="none" strike="noStrike" cap="none">
              <a:solidFill>
                <a:schemeClr val="dk1"/>
              </a:solidFill>
              <a:latin typeface="Arial"/>
              <a:ea typeface="Arial"/>
              <a:cs typeface="Arial"/>
              <a:sym typeface="Arial"/>
            </a:endParaRPr>
          </a:p>
        </p:txBody>
      </p:sp>
      <p:cxnSp>
        <p:nvCxnSpPr>
          <p:cNvPr id="313" name="Google Shape;313;p8"/>
          <p:cNvCxnSpPr/>
          <p:nvPr/>
        </p:nvCxnSpPr>
        <p:spPr>
          <a:xfrm>
            <a:off x="4892040" y="6035040"/>
            <a:ext cx="6446520" cy="0"/>
          </a:xfrm>
          <a:prstGeom prst="straightConnector1">
            <a:avLst/>
          </a:prstGeom>
          <a:noFill/>
          <a:ln w="25400" cap="flat" cmpd="sng">
            <a:solidFill>
              <a:srgbClr val="8DB240"/>
            </a:solidFill>
            <a:prstDash val="solid"/>
            <a:round/>
            <a:headEnd type="none" w="sm" len="sm"/>
            <a:tailEnd type="none" w="sm" len="sm"/>
          </a:ln>
        </p:spPr>
      </p:cxnSp>
      <p:sp>
        <p:nvSpPr>
          <p:cNvPr id="314" name="Google Shape;314;p8"/>
          <p:cNvSpPr/>
          <p:nvPr/>
        </p:nvSpPr>
        <p:spPr>
          <a:xfrm>
            <a:off x="4892040" y="6199632"/>
            <a:ext cx="6446520" cy="164592"/>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80"/>
              <a:buFont typeface="Arial"/>
              <a:buNone/>
            </a:pPr>
            <a:r>
              <a:rPr lang="en-US" sz="1180" b="0" i="1" u="none" strike="noStrike" cap="none">
                <a:solidFill>
                  <a:srgbClr val="555555"/>
                </a:solidFill>
                <a:latin typeface="Arial"/>
                <a:ea typeface="Arial"/>
                <a:cs typeface="Arial"/>
                <a:sym typeface="Arial"/>
              </a:rPr>
              <a:t>People are already in place. The missing piece is a modern, safe, equipped space.</a:t>
            </a:r>
            <a:endParaRPr sz="118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4EF"/>
        </a:solidFill>
        <a:effectLst/>
      </p:bgPr>
    </p:bg>
    <p:spTree>
      <p:nvGrpSpPr>
        <p:cNvPr id="1" name="Shape 319"/>
        <p:cNvGrpSpPr/>
        <p:nvPr/>
      </p:nvGrpSpPr>
      <p:grpSpPr>
        <a:xfrm>
          <a:off x="0" y="0"/>
          <a:ext cx="0" cy="0"/>
          <a:chOff x="0" y="0"/>
          <a:chExt cx="0" cy="0"/>
        </a:xfrm>
      </p:grpSpPr>
      <p:pic>
        <p:nvPicPr>
          <p:cNvPr id="320" name="Google Shape;320;p9" descr="/mnt/data/vilkhuvatka_logo_transparent.png"/>
          <p:cNvPicPr preferRelativeResize="0"/>
          <p:nvPr/>
        </p:nvPicPr>
        <p:blipFill rotWithShape="1">
          <a:blip r:embed="rId3">
            <a:alphaModFix/>
          </a:blip>
          <a:srcRect/>
          <a:stretch/>
        </p:blipFill>
        <p:spPr>
          <a:xfrm>
            <a:off x="256032" y="201168"/>
            <a:ext cx="2359152" cy="704088"/>
          </a:xfrm>
          <a:prstGeom prst="rect">
            <a:avLst/>
          </a:prstGeom>
          <a:noFill/>
          <a:ln>
            <a:noFill/>
          </a:ln>
        </p:spPr>
      </p:pic>
      <p:sp>
        <p:nvSpPr>
          <p:cNvPr id="321" name="Google Shape;321;p9"/>
          <p:cNvSpPr/>
          <p:nvPr/>
        </p:nvSpPr>
        <p:spPr>
          <a:xfrm>
            <a:off x="2788920" y="201168"/>
            <a:ext cx="9098280" cy="384048"/>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2850"/>
              <a:buFont typeface="Play"/>
              <a:buNone/>
            </a:pPr>
            <a:r>
              <a:rPr lang="en-US" sz="2850" b="1" i="0" u="none" strike="noStrike" cap="none">
                <a:solidFill>
                  <a:srgbClr val="0E4D2A"/>
                </a:solidFill>
                <a:latin typeface="Play"/>
                <a:ea typeface="Play"/>
                <a:cs typeface="Play"/>
                <a:sym typeface="Play"/>
              </a:rPr>
              <a:t>Expected Impact</a:t>
            </a:r>
            <a:endParaRPr sz="2850" b="0" i="0" u="none" strike="noStrike" cap="none">
              <a:solidFill>
                <a:schemeClr val="dk1"/>
              </a:solidFill>
              <a:latin typeface="Arial"/>
              <a:ea typeface="Arial"/>
              <a:cs typeface="Arial"/>
              <a:sym typeface="Arial"/>
            </a:endParaRPr>
          </a:p>
        </p:txBody>
      </p:sp>
      <p:sp>
        <p:nvSpPr>
          <p:cNvPr id="322" name="Google Shape;322;p9"/>
          <p:cNvSpPr/>
          <p:nvPr/>
        </p:nvSpPr>
        <p:spPr>
          <a:xfrm>
            <a:off x="2807208" y="658368"/>
            <a:ext cx="9006840" cy="32004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420"/>
              <a:buFont typeface="Arial"/>
              <a:buNone/>
            </a:pPr>
            <a:r>
              <a:rPr lang="en-US" sz="1420" b="0" i="0" u="none" strike="noStrike" cap="none">
                <a:solidFill>
                  <a:srgbClr val="555555"/>
                </a:solidFill>
                <a:latin typeface="Arial"/>
                <a:ea typeface="Arial"/>
                <a:cs typeface="Arial"/>
                <a:sym typeface="Arial"/>
              </a:rPr>
              <a:t>The Lab will turn a renovated safe space into measurable progress for children, youth, and families.</a:t>
            </a:r>
            <a:endParaRPr sz="1420" b="0" i="0" u="none" strike="noStrike" cap="none">
              <a:solidFill>
                <a:schemeClr val="dk1"/>
              </a:solidFill>
              <a:latin typeface="Arial"/>
              <a:ea typeface="Arial"/>
              <a:cs typeface="Arial"/>
              <a:sym typeface="Arial"/>
            </a:endParaRPr>
          </a:p>
        </p:txBody>
      </p:sp>
      <p:sp>
        <p:nvSpPr>
          <p:cNvPr id="323" name="Google Shape;323;p9"/>
          <p:cNvSpPr/>
          <p:nvPr/>
        </p:nvSpPr>
        <p:spPr>
          <a:xfrm>
            <a:off x="411480" y="1188720"/>
            <a:ext cx="4251960" cy="5074920"/>
          </a:xfrm>
          <a:prstGeom prst="roundRect">
            <a:avLst>
              <a:gd name="adj" fmla="val 1720"/>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9"/>
          <p:cNvSpPr/>
          <p:nvPr/>
        </p:nvSpPr>
        <p:spPr>
          <a:xfrm>
            <a:off x="749808" y="5074920"/>
            <a:ext cx="3566160" cy="420624"/>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20"/>
              <a:buFont typeface="Arial"/>
              <a:buNone/>
            </a:pPr>
            <a:r>
              <a:rPr lang="en-US" sz="1120" b="0" i="0" u="none" strike="noStrike" cap="none">
                <a:solidFill>
                  <a:srgbClr val="555555"/>
                </a:solidFill>
                <a:latin typeface="Arial"/>
                <a:ea typeface="Arial"/>
                <a:cs typeface="Arial"/>
                <a:sym typeface="Arial"/>
              </a:rPr>
              <a:t>The goal is not only to provide activities, but to help young people regain confidence, skills, and a role in rebuilding their community.</a:t>
            </a:r>
            <a:endParaRPr sz="1120" b="0" i="0" u="none" strike="noStrike" cap="none">
              <a:solidFill>
                <a:schemeClr val="dk1"/>
              </a:solidFill>
              <a:latin typeface="Arial"/>
              <a:ea typeface="Arial"/>
              <a:cs typeface="Arial"/>
              <a:sym typeface="Arial"/>
            </a:endParaRPr>
          </a:p>
        </p:txBody>
      </p:sp>
      <p:sp>
        <p:nvSpPr>
          <p:cNvPr id="325" name="Google Shape;325;p9"/>
          <p:cNvSpPr/>
          <p:nvPr/>
        </p:nvSpPr>
        <p:spPr>
          <a:xfrm>
            <a:off x="5074920" y="1188720"/>
            <a:ext cx="3063240" cy="2286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E4D2A"/>
              </a:buClr>
              <a:buSzPts val="2200"/>
              <a:buFont typeface="Play"/>
              <a:buNone/>
            </a:pPr>
            <a:r>
              <a:rPr lang="en-US" sz="2200" b="1" i="0" u="none" strike="noStrike" cap="none">
                <a:solidFill>
                  <a:srgbClr val="0E4D2A"/>
                </a:solidFill>
                <a:latin typeface="Play"/>
                <a:ea typeface="Play"/>
                <a:cs typeface="Play"/>
                <a:sym typeface="Play"/>
              </a:rPr>
              <a:t>What will change</a:t>
            </a:r>
            <a:endParaRPr sz="2200" b="0" i="0" u="none" strike="noStrike" cap="none">
              <a:solidFill>
                <a:schemeClr val="dk1"/>
              </a:solidFill>
              <a:latin typeface="Arial"/>
              <a:ea typeface="Arial"/>
              <a:cs typeface="Arial"/>
              <a:sym typeface="Arial"/>
            </a:endParaRPr>
          </a:p>
        </p:txBody>
      </p:sp>
      <p:sp>
        <p:nvSpPr>
          <p:cNvPr id="326" name="Google Shape;326;p9"/>
          <p:cNvSpPr/>
          <p:nvPr/>
        </p:nvSpPr>
        <p:spPr>
          <a:xfrm>
            <a:off x="5074920" y="1499616"/>
            <a:ext cx="6217920" cy="164592"/>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555555"/>
              </a:buClr>
              <a:buSzPts val="1250"/>
              <a:buFont typeface="Arial"/>
              <a:buNone/>
            </a:pPr>
            <a:r>
              <a:rPr lang="en-US" sz="1250" b="0" i="0" u="none" strike="noStrike" cap="none">
                <a:solidFill>
                  <a:srgbClr val="555555"/>
                </a:solidFill>
                <a:latin typeface="Arial"/>
                <a:ea typeface="Arial"/>
                <a:cs typeface="Arial"/>
                <a:sym typeface="Arial"/>
              </a:rPr>
              <a:t>Four outcome areas will guide implementation and reporting.</a:t>
            </a:r>
            <a:endParaRPr sz="1250" b="0" i="0" u="none" strike="noStrike" cap="none">
              <a:solidFill>
                <a:schemeClr val="dk1"/>
              </a:solidFill>
              <a:latin typeface="Arial"/>
              <a:ea typeface="Arial"/>
              <a:cs typeface="Arial"/>
              <a:sym typeface="Arial"/>
            </a:endParaRPr>
          </a:p>
        </p:txBody>
      </p:sp>
      <p:sp>
        <p:nvSpPr>
          <p:cNvPr id="327" name="Google Shape;327;p9"/>
          <p:cNvSpPr/>
          <p:nvPr/>
        </p:nvSpPr>
        <p:spPr>
          <a:xfrm>
            <a:off x="5074920" y="1938528"/>
            <a:ext cx="3017520" cy="841248"/>
          </a:xfrm>
          <a:prstGeom prst="roundRect">
            <a:avLst>
              <a:gd name="adj" fmla="val 869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9"/>
          <p:cNvSpPr/>
          <p:nvPr/>
        </p:nvSpPr>
        <p:spPr>
          <a:xfrm>
            <a:off x="5189199" y="2039720"/>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29" name="Google Shape;329;p9" descr="/mnt/data/icon_pngs/book.png"/>
          <p:cNvPicPr preferRelativeResize="0"/>
          <p:nvPr/>
        </p:nvPicPr>
        <p:blipFill rotWithShape="1">
          <a:blip r:embed="rId4">
            <a:alphaModFix/>
          </a:blip>
          <a:srcRect/>
          <a:stretch/>
        </p:blipFill>
        <p:spPr>
          <a:xfrm>
            <a:off x="5284297" y="2134818"/>
            <a:ext cx="285293" cy="285293"/>
          </a:xfrm>
          <a:prstGeom prst="rect">
            <a:avLst/>
          </a:prstGeom>
          <a:noFill/>
          <a:ln>
            <a:noFill/>
          </a:ln>
        </p:spPr>
      </p:pic>
      <p:sp>
        <p:nvSpPr>
          <p:cNvPr id="330" name="Google Shape;330;p9"/>
          <p:cNvSpPr/>
          <p:nvPr/>
        </p:nvSpPr>
        <p:spPr>
          <a:xfrm>
            <a:off x="5792703" y="2048864"/>
            <a:ext cx="21489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Learning recovery</a:t>
            </a:r>
            <a:endParaRPr sz="1320" b="0" i="0" u="none" strike="noStrike" cap="none">
              <a:solidFill>
                <a:schemeClr val="dk1"/>
              </a:solidFill>
              <a:latin typeface="Arial"/>
              <a:ea typeface="Arial"/>
              <a:cs typeface="Arial"/>
              <a:sym typeface="Arial"/>
            </a:endParaRPr>
          </a:p>
        </p:txBody>
      </p:sp>
      <p:sp>
        <p:nvSpPr>
          <p:cNvPr id="331" name="Google Shape;331;p9"/>
          <p:cNvSpPr/>
          <p:nvPr/>
        </p:nvSpPr>
        <p:spPr>
          <a:xfrm>
            <a:off x="5774428" y="2291180"/>
            <a:ext cx="21213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Catch-up classes for children affected by disruptions.</a:t>
            </a:r>
            <a:endParaRPr sz="940" b="0" i="0" u="none" strike="noStrike" cap="none">
              <a:solidFill>
                <a:schemeClr val="dk1"/>
              </a:solidFill>
              <a:latin typeface="Arial"/>
              <a:ea typeface="Arial"/>
              <a:cs typeface="Arial"/>
              <a:sym typeface="Arial"/>
            </a:endParaRPr>
          </a:p>
        </p:txBody>
      </p:sp>
      <p:sp>
        <p:nvSpPr>
          <p:cNvPr id="332" name="Google Shape;332;p9"/>
          <p:cNvSpPr/>
          <p:nvPr/>
        </p:nvSpPr>
        <p:spPr>
          <a:xfrm>
            <a:off x="8321090" y="1930803"/>
            <a:ext cx="3017400" cy="841200"/>
          </a:xfrm>
          <a:prstGeom prst="roundRect">
            <a:avLst>
              <a:gd name="adj" fmla="val 869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9"/>
          <p:cNvSpPr/>
          <p:nvPr/>
        </p:nvSpPr>
        <p:spPr>
          <a:xfrm>
            <a:off x="8439794" y="2066558"/>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4" name="Google Shape;334;p9" descr="/mnt/data/icon_pngs/laptop.png"/>
          <p:cNvPicPr preferRelativeResize="0"/>
          <p:nvPr/>
        </p:nvPicPr>
        <p:blipFill rotWithShape="1">
          <a:blip r:embed="rId5">
            <a:alphaModFix/>
          </a:blip>
          <a:srcRect/>
          <a:stretch/>
        </p:blipFill>
        <p:spPr>
          <a:xfrm>
            <a:off x="8534892" y="2161656"/>
            <a:ext cx="285293" cy="285293"/>
          </a:xfrm>
          <a:prstGeom prst="rect">
            <a:avLst/>
          </a:prstGeom>
          <a:noFill/>
          <a:ln>
            <a:noFill/>
          </a:ln>
        </p:spPr>
      </p:pic>
      <p:sp>
        <p:nvSpPr>
          <p:cNvPr id="335" name="Google Shape;335;p9"/>
          <p:cNvSpPr/>
          <p:nvPr/>
        </p:nvSpPr>
        <p:spPr>
          <a:xfrm>
            <a:off x="9043298" y="2075702"/>
            <a:ext cx="21489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Digital confidence</a:t>
            </a:r>
            <a:endParaRPr sz="1320" b="0" i="0" u="none" strike="noStrike" cap="none">
              <a:solidFill>
                <a:schemeClr val="dk1"/>
              </a:solidFill>
              <a:latin typeface="Arial"/>
              <a:ea typeface="Arial"/>
              <a:cs typeface="Arial"/>
              <a:sym typeface="Arial"/>
            </a:endParaRPr>
          </a:p>
        </p:txBody>
      </p:sp>
      <p:sp>
        <p:nvSpPr>
          <p:cNvPr id="336" name="Google Shape;336;p9"/>
          <p:cNvSpPr/>
          <p:nvPr/>
        </p:nvSpPr>
        <p:spPr>
          <a:xfrm>
            <a:off x="9043148" y="2340880"/>
            <a:ext cx="21213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Basic technology skills and safe online learning.</a:t>
            </a:r>
            <a:endParaRPr sz="940" b="0" i="0" u="none" strike="noStrike" cap="none">
              <a:solidFill>
                <a:schemeClr val="dk1"/>
              </a:solidFill>
              <a:latin typeface="Arial"/>
              <a:ea typeface="Arial"/>
              <a:cs typeface="Arial"/>
              <a:sym typeface="Arial"/>
            </a:endParaRPr>
          </a:p>
        </p:txBody>
      </p:sp>
      <p:sp>
        <p:nvSpPr>
          <p:cNvPr id="337" name="Google Shape;337;p9"/>
          <p:cNvSpPr/>
          <p:nvPr/>
        </p:nvSpPr>
        <p:spPr>
          <a:xfrm>
            <a:off x="5074920" y="2962656"/>
            <a:ext cx="3017520" cy="841248"/>
          </a:xfrm>
          <a:prstGeom prst="roundRect">
            <a:avLst>
              <a:gd name="adj" fmla="val 869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8" name="Google Shape;338;p9"/>
          <p:cNvSpPr/>
          <p:nvPr/>
        </p:nvSpPr>
        <p:spPr>
          <a:xfrm>
            <a:off x="5189224" y="3050698"/>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9" name="Google Shape;339;p9" descr="/mnt/data/icon_pngs/services.png"/>
          <p:cNvPicPr preferRelativeResize="0"/>
          <p:nvPr/>
        </p:nvPicPr>
        <p:blipFill rotWithShape="1">
          <a:blip r:embed="rId6">
            <a:alphaModFix/>
          </a:blip>
          <a:srcRect/>
          <a:stretch/>
        </p:blipFill>
        <p:spPr>
          <a:xfrm>
            <a:off x="5284322" y="3145796"/>
            <a:ext cx="285293" cy="285293"/>
          </a:xfrm>
          <a:prstGeom prst="rect">
            <a:avLst/>
          </a:prstGeom>
          <a:noFill/>
          <a:ln>
            <a:noFill/>
          </a:ln>
        </p:spPr>
      </p:pic>
      <p:sp>
        <p:nvSpPr>
          <p:cNvPr id="340" name="Google Shape;340;p9"/>
          <p:cNvSpPr/>
          <p:nvPr/>
        </p:nvSpPr>
        <p:spPr>
          <a:xfrm>
            <a:off x="5792728" y="3059842"/>
            <a:ext cx="21489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Inclusive support</a:t>
            </a:r>
            <a:endParaRPr sz="1320" b="0" i="0" u="none" strike="noStrike" cap="none">
              <a:solidFill>
                <a:schemeClr val="dk1"/>
              </a:solidFill>
              <a:latin typeface="Arial"/>
              <a:ea typeface="Arial"/>
              <a:cs typeface="Arial"/>
              <a:sym typeface="Arial"/>
            </a:endParaRPr>
          </a:p>
        </p:txBody>
      </p:sp>
      <p:sp>
        <p:nvSpPr>
          <p:cNvPr id="341" name="Google Shape;341;p9"/>
          <p:cNvSpPr/>
          <p:nvPr/>
        </p:nvSpPr>
        <p:spPr>
          <a:xfrm>
            <a:off x="5774503" y="3331858"/>
            <a:ext cx="21213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Children with SEN receive adaptive activities and individual attention.</a:t>
            </a:r>
            <a:endParaRPr sz="940" b="0" i="0" u="none" strike="noStrike" cap="none">
              <a:solidFill>
                <a:schemeClr val="dk1"/>
              </a:solidFill>
              <a:latin typeface="Arial"/>
              <a:ea typeface="Arial"/>
              <a:cs typeface="Arial"/>
              <a:sym typeface="Arial"/>
            </a:endParaRPr>
          </a:p>
        </p:txBody>
      </p:sp>
      <p:sp>
        <p:nvSpPr>
          <p:cNvPr id="342" name="Google Shape;342;p9"/>
          <p:cNvSpPr/>
          <p:nvPr/>
        </p:nvSpPr>
        <p:spPr>
          <a:xfrm>
            <a:off x="8321040" y="2962656"/>
            <a:ext cx="3017400" cy="841200"/>
          </a:xfrm>
          <a:prstGeom prst="roundRect">
            <a:avLst>
              <a:gd name="adj" fmla="val 869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3" name="Google Shape;343;p9"/>
          <p:cNvSpPr/>
          <p:nvPr/>
        </p:nvSpPr>
        <p:spPr>
          <a:xfrm>
            <a:off x="8453619" y="3036511"/>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4" name="Google Shape;344;p9" descr="/mnt/data/icon_pngs/leader.png"/>
          <p:cNvPicPr preferRelativeResize="0"/>
          <p:nvPr/>
        </p:nvPicPr>
        <p:blipFill rotWithShape="1">
          <a:blip r:embed="rId7">
            <a:alphaModFix/>
          </a:blip>
          <a:srcRect/>
          <a:stretch/>
        </p:blipFill>
        <p:spPr>
          <a:xfrm>
            <a:off x="8548717" y="3131609"/>
            <a:ext cx="285293" cy="285293"/>
          </a:xfrm>
          <a:prstGeom prst="rect">
            <a:avLst/>
          </a:prstGeom>
          <a:noFill/>
          <a:ln>
            <a:noFill/>
          </a:ln>
        </p:spPr>
      </p:pic>
      <p:sp>
        <p:nvSpPr>
          <p:cNvPr id="345" name="Google Shape;345;p9"/>
          <p:cNvSpPr/>
          <p:nvPr/>
        </p:nvSpPr>
        <p:spPr>
          <a:xfrm>
            <a:off x="9057123" y="3045655"/>
            <a:ext cx="21489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Youth leadership</a:t>
            </a:r>
            <a:endParaRPr sz="1320" b="0" i="0" u="none" strike="noStrike" cap="none">
              <a:solidFill>
                <a:schemeClr val="dk1"/>
              </a:solidFill>
              <a:latin typeface="Arial"/>
              <a:ea typeface="Arial"/>
              <a:cs typeface="Arial"/>
              <a:sym typeface="Arial"/>
            </a:endParaRPr>
          </a:p>
        </p:txBody>
      </p:sp>
      <p:sp>
        <p:nvSpPr>
          <p:cNvPr id="346" name="Google Shape;346;p9"/>
          <p:cNvSpPr/>
          <p:nvPr/>
        </p:nvSpPr>
        <p:spPr>
          <a:xfrm>
            <a:off x="9057123" y="3338258"/>
            <a:ext cx="21213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Teamwork, project development, presentations, and responsibility.</a:t>
            </a:r>
            <a:endParaRPr sz="940" b="0" i="0" u="none" strike="noStrike" cap="none">
              <a:solidFill>
                <a:schemeClr val="dk1"/>
              </a:solidFill>
              <a:latin typeface="Arial"/>
              <a:ea typeface="Arial"/>
              <a:cs typeface="Arial"/>
              <a:sym typeface="Arial"/>
            </a:endParaRPr>
          </a:p>
        </p:txBody>
      </p:sp>
      <p:sp>
        <p:nvSpPr>
          <p:cNvPr id="347" name="Google Shape;347;p9"/>
          <p:cNvSpPr/>
          <p:nvPr/>
        </p:nvSpPr>
        <p:spPr>
          <a:xfrm>
            <a:off x="5074920" y="3986784"/>
            <a:ext cx="6263640" cy="841248"/>
          </a:xfrm>
          <a:prstGeom prst="roundRect">
            <a:avLst>
              <a:gd name="adj" fmla="val 8696"/>
            </a:avLst>
          </a:prstGeom>
          <a:solidFill>
            <a:srgbClr val="FFFFFF"/>
          </a:solidFill>
          <a:ln w="12700" cap="flat" cmpd="sng">
            <a:solidFill>
              <a:srgbClr val="D2CEC5"/>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9"/>
          <p:cNvSpPr/>
          <p:nvPr/>
        </p:nvSpPr>
        <p:spPr>
          <a:xfrm>
            <a:off x="5207499" y="4108451"/>
            <a:ext cx="475500" cy="475500"/>
          </a:xfrm>
          <a:prstGeom prst="ellipse">
            <a:avLst/>
          </a:prstGeom>
          <a:solidFill>
            <a:srgbClr val="EAF1EA"/>
          </a:solidFill>
          <a:ln w="12700" cap="flat" cmpd="sng">
            <a:solidFill>
              <a:srgbClr val="EAF1E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9" name="Google Shape;349;p9" descr="/mnt/data/icon_pngs/people.png"/>
          <p:cNvPicPr preferRelativeResize="0"/>
          <p:nvPr/>
        </p:nvPicPr>
        <p:blipFill rotWithShape="1">
          <a:blip r:embed="rId8">
            <a:alphaModFix/>
          </a:blip>
          <a:srcRect/>
          <a:stretch/>
        </p:blipFill>
        <p:spPr>
          <a:xfrm>
            <a:off x="5302597" y="4203549"/>
            <a:ext cx="285293" cy="285293"/>
          </a:xfrm>
          <a:prstGeom prst="rect">
            <a:avLst/>
          </a:prstGeom>
          <a:noFill/>
          <a:ln>
            <a:noFill/>
          </a:ln>
        </p:spPr>
      </p:pic>
      <p:sp>
        <p:nvSpPr>
          <p:cNvPr id="350" name="Google Shape;350;p9"/>
          <p:cNvSpPr/>
          <p:nvPr/>
        </p:nvSpPr>
        <p:spPr>
          <a:xfrm>
            <a:off x="5811003" y="4117595"/>
            <a:ext cx="5394900" cy="2925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0E4D2A"/>
              </a:buClr>
              <a:buSzPts val="1320"/>
              <a:buFont typeface="Play"/>
              <a:buNone/>
            </a:pPr>
            <a:r>
              <a:rPr lang="en-US" sz="1320" b="1" i="0" u="none" strike="noStrike" cap="none">
                <a:solidFill>
                  <a:srgbClr val="0E4D2A"/>
                </a:solidFill>
                <a:latin typeface="Play"/>
                <a:ea typeface="Play"/>
                <a:cs typeface="Play"/>
                <a:sym typeface="Play"/>
              </a:rPr>
              <a:t>Community connection</a:t>
            </a:r>
            <a:endParaRPr sz="1320" b="0" i="0" u="none" strike="noStrike" cap="none">
              <a:solidFill>
                <a:schemeClr val="dk1"/>
              </a:solidFill>
              <a:latin typeface="Arial"/>
              <a:ea typeface="Arial"/>
              <a:cs typeface="Arial"/>
              <a:sym typeface="Arial"/>
            </a:endParaRPr>
          </a:p>
        </p:txBody>
      </p:sp>
      <p:sp>
        <p:nvSpPr>
          <p:cNvPr id="351" name="Google Shape;351;p9"/>
          <p:cNvSpPr/>
          <p:nvPr/>
        </p:nvSpPr>
        <p:spPr>
          <a:xfrm>
            <a:off x="5824728" y="4419311"/>
            <a:ext cx="5367600" cy="384000"/>
          </a:xfrm>
          <a:prstGeom prst="rect">
            <a:avLst/>
          </a:prstGeom>
          <a:noFill/>
          <a:ln>
            <a:noFill/>
          </a:ln>
        </p:spPr>
        <p:txBody>
          <a:bodyPr spcFirstLastPara="1" wrap="square" lIns="0" tIns="0" rIns="0" bIns="0" anchor="ctr" anchorCtr="0">
            <a:normAutofit/>
          </a:bodyPr>
          <a:lstStyle/>
          <a:p>
            <a:pPr marL="0" marR="0" lvl="0" indent="0" algn="l" rtl="0">
              <a:lnSpc>
                <a:spcPct val="100000"/>
              </a:lnSpc>
              <a:spcBef>
                <a:spcPts val="0"/>
              </a:spcBef>
              <a:spcAft>
                <a:spcPts val="0"/>
              </a:spcAft>
              <a:buClr>
                <a:srgbClr val="202020"/>
              </a:buClr>
              <a:buSzPts val="939"/>
              <a:buFont typeface="Arial"/>
              <a:buNone/>
            </a:pPr>
            <a:r>
              <a:rPr lang="en-US" sz="940" b="0" i="0" u="none" strike="noStrike" cap="none">
                <a:solidFill>
                  <a:srgbClr val="202020"/>
                </a:solidFill>
                <a:latin typeface="Arial"/>
                <a:ea typeface="Arial"/>
                <a:cs typeface="Arial"/>
                <a:sym typeface="Arial"/>
              </a:rPr>
              <a:t>Families stay connected to an active Kharkiv Support Hub while children and youth build their path to the future.</a:t>
            </a:r>
            <a:endParaRPr sz="940" b="0" i="0" u="none" strike="noStrike" cap="none">
              <a:solidFill>
                <a:schemeClr val="dk1"/>
              </a:solidFill>
              <a:latin typeface="Arial"/>
              <a:ea typeface="Arial"/>
              <a:cs typeface="Arial"/>
              <a:sym typeface="Arial"/>
            </a:endParaRPr>
          </a:p>
        </p:txBody>
      </p:sp>
      <p:sp>
        <p:nvSpPr>
          <p:cNvPr id="352" name="Google Shape;352;p9"/>
          <p:cNvSpPr/>
          <p:nvPr/>
        </p:nvSpPr>
        <p:spPr>
          <a:xfrm>
            <a:off x="5074920" y="5212080"/>
            <a:ext cx="6263640" cy="658368"/>
          </a:xfrm>
          <a:prstGeom prst="roundRect">
            <a:avLst>
              <a:gd name="adj" fmla="val 11111"/>
            </a:avLst>
          </a:prstGeom>
          <a:solidFill>
            <a:srgbClr val="0E4D2A"/>
          </a:solidFill>
          <a:ln w="12700" cap="flat" cmpd="sng">
            <a:solidFill>
              <a:srgbClr val="0E4D2A"/>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9"/>
          <p:cNvSpPr/>
          <p:nvPr/>
        </p:nvSpPr>
        <p:spPr>
          <a:xfrm>
            <a:off x="5394960" y="5404104"/>
            <a:ext cx="5623560" cy="128016"/>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220"/>
              <a:buFont typeface="Arial"/>
              <a:buNone/>
            </a:pPr>
            <a:r>
              <a:rPr lang="en-US" sz="1220" b="1" i="0" u="none" strike="noStrike" cap="none">
                <a:solidFill>
                  <a:srgbClr val="FFFFFF"/>
                </a:solidFill>
                <a:latin typeface="Arial"/>
                <a:ea typeface="Arial"/>
                <a:cs typeface="Arial"/>
                <a:sym typeface="Arial"/>
              </a:rPr>
              <a:t>Impact will be tracked through attendance, session outputs, completed youth projects, and parent feedback.</a:t>
            </a:r>
            <a:endParaRPr sz="1220" b="0" i="0" u="none" strike="noStrike" cap="none">
              <a:solidFill>
                <a:schemeClr val="dk1"/>
              </a:solidFill>
              <a:latin typeface="Arial"/>
              <a:ea typeface="Arial"/>
              <a:cs typeface="Arial"/>
              <a:sym typeface="Arial"/>
            </a:endParaRPr>
          </a:p>
        </p:txBody>
      </p:sp>
      <p:sp>
        <p:nvSpPr>
          <p:cNvPr id="354" name="Google Shape;354;p9"/>
          <p:cNvSpPr/>
          <p:nvPr/>
        </p:nvSpPr>
        <p:spPr>
          <a:xfrm>
            <a:off x="5074920" y="6144768"/>
            <a:ext cx="6263640" cy="146304"/>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555555"/>
              </a:buClr>
              <a:buSzPts val="1180"/>
              <a:buFont typeface="Arial"/>
              <a:buNone/>
            </a:pPr>
            <a:r>
              <a:rPr lang="en-US" sz="1180" b="0" i="1" u="none" strike="noStrike" cap="none">
                <a:solidFill>
                  <a:srgbClr val="555555"/>
                </a:solidFill>
                <a:latin typeface="Arial"/>
                <a:ea typeface="Arial"/>
                <a:cs typeface="Arial"/>
                <a:sym typeface="Arial"/>
              </a:rPr>
              <a:t>A renovated room becomes a platform for learning, confidence, and community recovery.</a:t>
            </a:r>
            <a:endParaRPr sz="1180" b="0" i="0" u="none" strike="noStrike" cap="none">
              <a:solidFill>
                <a:schemeClr val="dk1"/>
              </a:solidFill>
              <a:latin typeface="Arial"/>
              <a:ea typeface="Arial"/>
              <a:cs typeface="Arial"/>
              <a:sym typeface="Arial"/>
            </a:endParaRPr>
          </a:p>
        </p:txBody>
      </p:sp>
      <p:pic>
        <p:nvPicPr>
          <p:cNvPr id="355" name="Google Shape;355;p9" title="555566777.png"/>
          <p:cNvPicPr preferRelativeResize="0"/>
          <p:nvPr/>
        </p:nvPicPr>
        <p:blipFill rotWithShape="1">
          <a:blip r:embed="rId9">
            <a:alphaModFix/>
          </a:blip>
          <a:srcRect/>
          <a:stretch/>
        </p:blipFill>
        <p:spPr>
          <a:xfrm>
            <a:off x="464933" y="1249275"/>
            <a:ext cx="4162066" cy="3121550"/>
          </a:xfrm>
          <a:prstGeom prst="rect">
            <a:avLst/>
          </a:prstGeom>
          <a:noFill/>
          <a:ln>
            <a:noFill/>
          </a:ln>
        </p:spPr>
      </p:pic>
      <p:sp>
        <p:nvSpPr>
          <p:cNvPr id="356" name="Google Shape;356;p9"/>
          <p:cNvSpPr/>
          <p:nvPr/>
        </p:nvSpPr>
        <p:spPr>
          <a:xfrm>
            <a:off x="749808" y="4251960"/>
            <a:ext cx="3566160" cy="384048"/>
          </a:xfrm>
          <a:prstGeom prst="roundRect">
            <a:avLst>
              <a:gd name="adj" fmla="val 19048"/>
            </a:avLst>
          </a:prstGeom>
          <a:solidFill>
            <a:srgbClr val="0E4D2A">
              <a:alpha val="94901"/>
            </a:srgbClr>
          </a:solidFill>
          <a:ln w="12700" cap="flat" cmpd="sng">
            <a:solidFill>
              <a:srgbClr val="0E4D2A">
                <a:alpha val="0"/>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9"/>
          <p:cNvSpPr/>
          <p:nvPr/>
        </p:nvSpPr>
        <p:spPr>
          <a:xfrm>
            <a:off x="914400" y="4370832"/>
            <a:ext cx="3218688" cy="109728"/>
          </a:xfrm>
          <a:prstGeom prst="rect">
            <a:avLst/>
          </a:prstGeom>
          <a:noFill/>
          <a:ln>
            <a:noFill/>
          </a:ln>
        </p:spPr>
        <p:txBody>
          <a:bodyPr spcFirstLastPara="1" wrap="square" lIns="0" tIns="0" rIns="0" bIns="0" anchor="ctr" anchorCtr="0">
            <a:normAutofit/>
          </a:bodyPr>
          <a:lstStyle/>
          <a:p>
            <a:pPr marL="0" marR="0" lvl="0" indent="0" algn="ctr" rtl="0">
              <a:lnSpc>
                <a:spcPct val="100000"/>
              </a:lnSpc>
              <a:spcBef>
                <a:spcPts val="0"/>
              </a:spcBef>
              <a:spcAft>
                <a:spcPts val="0"/>
              </a:spcAft>
              <a:buClr>
                <a:srgbClr val="FFFFFF"/>
              </a:buClr>
              <a:buSzPts val="1160"/>
              <a:buFont typeface="Arial"/>
              <a:buNone/>
            </a:pPr>
            <a:r>
              <a:rPr lang="en-US" sz="1160" b="1" i="0" u="none" strike="noStrike" cap="none">
                <a:solidFill>
                  <a:srgbClr val="FFFFFF"/>
                </a:solidFill>
                <a:latin typeface="Arial"/>
                <a:ea typeface="Arial"/>
                <a:cs typeface="Arial"/>
                <a:sym typeface="Arial"/>
              </a:rPr>
              <a:t>From Participation to Leadership</a:t>
            </a:r>
            <a:endParaRPr sz="116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1562</Words>
  <Application>Microsoft Office PowerPoint</Application>
  <PresentationFormat>Widescreen</PresentationFormat>
  <Paragraphs>223</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Play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OpenAI</dc:creator>
  <cp:lastModifiedBy>Megi Kurdadze</cp:lastModifiedBy>
  <cp:revision>1</cp:revision>
  <dcterms:created xsi:type="dcterms:W3CDTF">2026-07-02T14:45:42Z</dcterms:created>
  <dcterms:modified xsi:type="dcterms:W3CDTF">2026-07-03T18:39:23Z</dcterms:modified>
</cp:coreProperties>
</file>